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74" r:id="rId4"/>
    <p:sldId id="258" r:id="rId5"/>
    <p:sldId id="275" r:id="rId6"/>
    <p:sldId id="259" r:id="rId7"/>
    <p:sldId id="260" r:id="rId8"/>
    <p:sldId id="261" r:id="rId9"/>
    <p:sldId id="262" r:id="rId10"/>
    <p:sldId id="263" r:id="rId11"/>
    <p:sldId id="264" r:id="rId12"/>
    <p:sldId id="265" r:id="rId13"/>
    <p:sldId id="266" r:id="rId14"/>
    <p:sldId id="270" r:id="rId15"/>
    <p:sldId id="267" r:id="rId16"/>
    <p:sldId id="268" r:id="rId17"/>
    <p:sldId id="269" r:id="rId18"/>
    <p:sldId id="271" r:id="rId19"/>
    <p:sldId id="272"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97" autoAdjust="0"/>
    <p:restoredTop sz="94660"/>
  </p:normalViewPr>
  <p:slideViewPr>
    <p:cSldViewPr>
      <p:cViewPr>
        <p:scale>
          <a:sx n="66" d="100"/>
          <a:sy n="66" d="100"/>
        </p:scale>
        <p:origin x="-4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953F3-F0DB-4FD2-9CE0-102D49C7F5DA}"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EF5795-8E26-42B0-B1EE-E847523DAA9F}" type="slidenum">
              <a:rPr lang="en-US" smtClean="0"/>
              <a:t>‹#›</a:t>
            </a:fld>
            <a:endParaRPr lang="en-US"/>
          </a:p>
        </p:txBody>
      </p:sp>
    </p:spTree>
    <p:extLst>
      <p:ext uri="{BB962C8B-B14F-4D97-AF65-F5344CB8AC3E}">
        <p14:creationId xmlns:p14="http://schemas.microsoft.com/office/powerpoint/2010/main" val="17919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EF5795-8E26-42B0-B1EE-E847523DAA9F}" type="slidenum">
              <a:rPr lang="en-US" smtClean="0"/>
              <a:t>19</a:t>
            </a:fld>
            <a:endParaRPr lang="en-US"/>
          </a:p>
        </p:txBody>
      </p:sp>
    </p:spTree>
    <p:extLst>
      <p:ext uri="{BB962C8B-B14F-4D97-AF65-F5344CB8AC3E}">
        <p14:creationId xmlns:p14="http://schemas.microsoft.com/office/powerpoint/2010/main" val="172110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24DEC33-C45D-42F9-B5EC-672FCF77A70B}"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4DEC33-C45D-42F9-B5EC-672FCF77A70B}"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4DEC33-C45D-42F9-B5EC-672FCF77A70B}"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4DEC33-C45D-42F9-B5EC-672FCF77A7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BCE06E1-442E-4871-B2A0-277FCFACFE21}"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4DEC33-C45D-42F9-B5EC-672FCF77A70B}"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BCE06E1-442E-4871-B2A0-277FCFACFE21}" type="datetimeFigureOut">
              <a:rPr lang="en-US" smtClean="0"/>
              <a:t>12/11/2014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24DEC33-C45D-42F9-B5EC-672FCF77A70B}"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u7JVH8f0fy" TargetMode="External"/><Relationship Id="rId7" Type="http://schemas.openxmlformats.org/officeDocument/2006/relationships/hyperlink" Target="https://www.youtube.com/watch?v=9mPwXC_ep4k" TargetMode="External"/><Relationship Id="rId2" Type="http://schemas.openxmlformats.org/officeDocument/2006/relationships/hyperlink" Target="http://onlinepumpkincarving.com/" TargetMode="External"/><Relationship Id="rId1" Type="http://schemas.openxmlformats.org/officeDocument/2006/relationships/slideLayout" Target="../slideLayouts/slideLayout2.xml"/><Relationship Id="rId6" Type="http://schemas.openxmlformats.org/officeDocument/2006/relationships/hyperlink" Target="https://www.youtube.com/watch?v=IT6rtAcV3Ko" TargetMode="External"/><Relationship Id="rId5" Type="http://schemas.openxmlformats.org/officeDocument/2006/relationships/hyperlink" Target="https://www.youtube.com/watch?v=cezg6Hi_Vsk" TargetMode="External"/><Relationship Id="rId4" Type="http://schemas.openxmlformats.org/officeDocument/2006/relationships/hyperlink" Target="http://www.youtube.com/watch?v=ca_8vVWFaD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Pumpkins</a:t>
            </a:r>
            <a:endParaRPr lang="en-US" dirty="0"/>
          </a:p>
        </p:txBody>
      </p:sp>
      <p:sp>
        <p:nvSpPr>
          <p:cNvPr id="3" name="Subtitle 2"/>
          <p:cNvSpPr>
            <a:spLocks noGrp="1"/>
          </p:cNvSpPr>
          <p:nvPr>
            <p:ph type="subTitle" idx="1"/>
          </p:nvPr>
        </p:nvSpPr>
        <p:spPr/>
        <p:txBody>
          <a:bodyPr/>
          <a:lstStyle/>
          <a:p>
            <a:r>
              <a:rPr lang="en-US" dirty="0" smtClean="0"/>
              <a:t>Literature Focus </a:t>
            </a:r>
            <a:r>
              <a:rPr lang="en-US" dirty="0" smtClean="0"/>
              <a:t>Unit</a:t>
            </a:r>
          </a:p>
          <a:p>
            <a:r>
              <a:rPr lang="en-US" smtClean="0"/>
              <a:t>Morgan Pandolfo</a:t>
            </a:r>
            <a:endParaRPr lang="en-US" dirty="0" smtClean="0"/>
          </a:p>
          <a:p>
            <a:r>
              <a:rPr lang="en-US" dirty="0" smtClean="0"/>
              <a:t>EDU 315</a:t>
            </a:r>
            <a:endParaRPr lang="en-US" dirty="0"/>
          </a:p>
        </p:txBody>
      </p:sp>
    </p:spTree>
    <p:extLst>
      <p:ext uri="{BB962C8B-B14F-4D97-AF65-F5344CB8AC3E}">
        <p14:creationId xmlns:p14="http://schemas.microsoft.com/office/powerpoint/2010/main" val="1996085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498080" cy="1143000"/>
          </a:xfrm>
        </p:spPr>
        <p:txBody>
          <a:bodyPr/>
          <a:lstStyle/>
          <a:p>
            <a:r>
              <a:rPr lang="en-US" dirty="0" smtClean="0"/>
              <a:t>Language Arts: Viewing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Students will view a pumpkin to make observations and inferences using their five senses.</a:t>
            </a:r>
          </a:p>
          <a:p>
            <a:r>
              <a:rPr lang="en-US" dirty="0" smtClean="0"/>
              <a:t>Students will view a pumpkin and an apple to compare and contrast with a Venn diagram.</a:t>
            </a:r>
          </a:p>
          <a:p>
            <a:r>
              <a:rPr lang="en-US" dirty="0" smtClean="0"/>
              <a:t>Students will view other classmate’s pumpkin and fall season art and poems.</a:t>
            </a:r>
          </a:p>
          <a:p>
            <a:r>
              <a:rPr lang="en-US" dirty="0" smtClean="0"/>
              <a:t>Students will view classmate’s presentation of poems. </a:t>
            </a:r>
          </a:p>
          <a:p>
            <a:r>
              <a:rPr lang="en-US" dirty="0" smtClean="0"/>
              <a:t>Students will view words about pumpkins and the fall season on the word wall.</a:t>
            </a:r>
          </a:p>
          <a:p>
            <a:r>
              <a:rPr lang="en-US" dirty="0" smtClean="0"/>
              <a:t>Students will view videos on the lifecycle of a pumpkin and how the leaves change in the fall.</a:t>
            </a:r>
          </a:p>
          <a:p>
            <a:endParaRPr lang="en-US" dirty="0" smtClean="0"/>
          </a:p>
        </p:txBody>
      </p:sp>
    </p:spTree>
    <p:extLst>
      <p:ext uri="{BB962C8B-B14F-4D97-AF65-F5344CB8AC3E}">
        <p14:creationId xmlns:p14="http://schemas.microsoft.com/office/powerpoint/2010/main" val="262094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Language Arts: Visually Representing Activities</a:t>
            </a:r>
            <a:endParaRPr lang="en-US" dirty="0"/>
          </a:p>
        </p:txBody>
      </p:sp>
      <p:sp>
        <p:nvSpPr>
          <p:cNvPr id="3" name="Content Placeholder 2"/>
          <p:cNvSpPr>
            <a:spLocks noGrp="1"/>
          </p:cNvSpPr>
          <p:nvPr>
            <p:ph idx="1"/>
          </p:nvPr>
        </p:nvSpPr>
        <p:spPr/>
        <p:txBody>
          <a:bodyPr/>
          <a:lstStyle/>
          <a:p>
            <a:r>
              <a:rPr lang="en-US" dirty="0" smtClean="0"/>
              <a:t>Students will display poems after completion on the art wall.</a:t>
            </a:r>
          </a:p>
          <a:p>
            <a:r>
              <a:rPr lang="en-US" dirty="0" smtClean="0"/>
              <a:t>Students will add words about pumpkins and the fall season to the word wall.</a:t>
            </a:r>
          </a:p>
          <a:p>
            <a:r>
              <a:rPr lang="en-US" dirty="0" smtClean="0"/>
              <a:t>Students will display a water color painting of a fall scene on the art wall.</a:t>
            </a:r>
          </a:p>
          <a:p>
            <a:r>
              <a:rPr lang="en-US" dirty="0" smtClean="0"/>
              <a:t>Students will carve/paint a personal pumpkin.</a:t>
            </a:r>
          </a:p>
          <a:p>
            <a:pPr marL="0" indent="0">
              <a:buNone/>
            </a:pPr>
            <a:endParaRPr lang="en-US" dirty="0" smtClean="0"/>
          </a:p>
        </p:txBody>
      </p:sp>
    </p:spTree>
    <p:extLst>
      <p:ext uri="{BB962C8B-B14F-4D97-AF65-F5344CB8AC3E}">
        <p14:creationId xmlns:p14="http://schemas.microsoft.com/office/powerpoint/2010/main" val="27672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lgn="ctr"/>
            <a:r>
              <a:rPr lang="en-US" dirty="0" smtClean="0"/>
              <a:t>Science Activities</a:t>
            </a:r>
            <a:endParaRPr lang="en-US" dirty="0"/>
          </a:p>
        </p:txBody>
      </p:sp>
      <p:sp>
        <p:nvSpPr>
          <p:cNvPr id="3" name="Content Placeholder 2"/>
          <p:cNvSpPr>
            <a:spLocks noGrp="1"/>
          </p:cNvSpPr>
          <p:nvPr>
            <p:ph idx="1"/>
          </p:nvPr>
        </p:nvSpPr>
        <p:spPr>
          <a:xfrm>
            <a:off x="685800" y="914400"/>
            <a:ext cx="8229600" cy="4983163"/>
          </a:xfrm>
        </p:spPr>
        <p:txBody>
          <a:bodyPr>
            <a:normAutofit fontScale="77500" lnSpcReduction="20000"/>
          </a:bodyPr>
          <a:lstStyle/>
          <a:p>
            <a:pPr lvl="1">
              <a:buFont typeface="Wingdings" panose="05000000000000000000" pitchFamily="2" charset="2"/>
              <a:buChar char="v"/>
            </a:pPr>
            <a:r>
              <a:rPr lang="en-US" i="1" dirty="0" smtClean="0"/>
              <a:t>1.1.3 Describe different ways that things can change. </a:t>
            </a:r>
            <a:endParaRPr lang="en-US" i="1" dirty="0" smtClean="0"/>
          </a:p>
          <a:p>
            <a:pPr lvl="1">
              <a:buFont typeface="Wingdings" panose="05000000000000000000" pitchFamily="2" charset="2"/>
              <a:buChar char="v"/>
            </a:pPr>
            <a:endParaRPr lang="en-US" i="1" dirty="0" smtClean="0"/>
          </a:p>
          <a:p>
            <a:r>
              <a:rPr lang="en-US" dirty="0" smtClean="0"/>
              <a:t>Students will use their five senses to describe a pumpkin and the fall season.</a:t>
            </a:r>
          </a:p>
          <a:p>
            <a:r>
              <a:rPr lang="en-US" dirty="0" smtClean="0"/>
              <a:t>Students will learn about the life cycle of a pumpkin and how leaves change color in the fall.</a:t>
            </a:r>
          </a:p>
          <a:p>
            <a:r>
              <a:rPr lang="en-US" dirty="0" smtClean="0"/>
              <a:t>Students will predict whether a pumpkin will sink or float when immersed in water.</a:t>
            </a:r>
          </a:p>
          <a:p>
            <a:pPr lvl="1"/>
            <a:r>
              <a:rPr lang="en-US" dirty="0" smtClean="0"/>
              <a:t>Students will then research whether or not a pumpkin will sink or float.</a:t>
            </a:r>
          </a:p>
          <a:p>
            <a:r>
              <a:rPr lang="en-US" dirty="0" smtClean="0"/>
              <a:t>Students will explore seeds of pumpkins and textures of leaves. (Sensory activity of the inside of pumpkin.)</a:t>
            </a:r>
          </a:p>
          <a:p>
            <a:r>
              <a:rPr lang="en-US" dirty="0" smtClean="0"/>
              <a:t>Students will plant a pumpkin seed. </a:t>
            </a:r>
          </a:p>
          <a:p>
            <a:r>
              <a:rPr lang="en-US" dirty="0" smtClean="0"/>
              <a:t>Students will sort autumn leaves by color/shape. </a:t>
            </a:r>
          </a:p>
          <a:p>
            <a:endParaRPr lang="en-US" dirty="0" smtClean="0"/>
          </a:p>
          <a:p>
            <a:endParaRPr lang="en-US" dirty="0"/>
          </a:p>
        </p:txBody>
      </p:sp>
    </p:spTree>
    <p:extLst>
      <p:ext uri="{BB962C8B-B14F-4D97-AF65-F5344CB8AC3E}">
        <p14:creationId xmlns:p14="http://schemas.microsoft.com/office/powerpoint/2010/main" val="3343588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lstStyle/>
          <a:p>
            <a:pPr algn="ctr"/>
            <a:r>
              <a:rPr lang="en-US" dirty="0" smtClean="0"/>
              <a:t>Mathematics Activities</a:t>
            </a:r>
            <a:endParaRPr lang="en-US" dirty="0"/>
          </a:p>
        </p:txBody>
      </p:sp>
      <p:sp>
        <p:nvSpPr>
          <p:cNvPr id="3" name="Content Placeholder 2"/>
          <p:cNvSpPr>
            <a:spLocks noGrp="1"/>
          </p:cNvSpPr>
          <p:nvPr>
            <p:ph idx="1"/>
          </p:nvPr>
        </p:nvSpPr>
        <p:spPr>
          <a:xfrm>
            <a:off x="685800" y="1066800"/>
            <a:ext cx="8229600" cy="4906963"/>
          </a:xfrm>
        </p:spPr>
        <p:txBody>
          <a:bodyPr>
            <a:normAutofit fontScale="92500" lnSpcReduction="20000"/>
          </a:bodyPr>
          <a:lstStyle/>
          <a:p>
            <a:pPr lvl="1">
              <a:buFont typeface="Wingdings" panose="05000000000000000000" pitchFamily="2" charset="2"/>
              <a:buChar char="v"/>
            </a:pPr>
            <a:r>
              <a:rPr lang="en-US" i="1" dirty="0" smtClean="0"/>
              <a:t>1.OA.5 Relate counting to addition and subtraction</a:t>
            </a:r>
            <a:r>
              <a:rPr lang="en-US" i="1" dirty="0" smtClean="0"/>
              <a:t>.</a:t>
            </a:r>
          </a:p>
          <a:p>
            <a:pPr lvl="1">
              <a:buFont typeface="Wingdings" panose="05000000000000000000" pitchFamily="2" charset="2"/>
              <a:buChar char="v"/>
            </a:pPr>
            <a:endParaRPr lang="en-US" i="1" dirty="0" smtClean="0"/>
          </a:p>
          <a:p>
            <a:r>
              <a:rPr lang="en-US" dirty="0" smtClean="0"/>
              <a:t>Students </a:t>
            </a:r>
            <a:r>
              <a:rPr lang="en-US" dirty="0" smtClean="0"/>
              <a:t>will estimate the weight and measurement of a pumpkin and how many pumpkin seeds are in a pumpkin. Students will then create a bar graph with this data.</a:t>
            </a:r>
          </a:p>
          <a:p>
            <a:r>
              <a:rPr lang="en-US" dirty="0" smtClean="0"/>
              <a:t> Students will practice adding and subtracting with pumpkin seeds.</a:t>
            </a:r>
          </a:p>
          <a:p>
            <a:r>
              <a:rPr lang="en-US" dirty="0" smtClean="0"/>
              <a:t>Students will participate in a dice game about jack-o-lanterns. </a:t>
            </a:r>
          </a:p>
          <a:p>
            <a:r>
              <a:rPr lang="en-US" dirty="0" smtClean="0"/>
              <a:t>Students will explore the temperatures of the fall season and the length of fall days. </a:t>
            </a:r>
          </a:p>
          <a:p>
            <a:endParaRPr lang="en-US" dirty="0" smtClean="0"/>
          </a:p>
          <a:p>
            <a:endParaRPr lang="en-US" dirty="0" smtClean="0"/>
          </a:p>
        </p:txBody>
      </p:sp>
    </p:spTree>
    <p:extLst>
      <p:ext uri="{BB962C8B-B14F-4D97-AF65-F5344CB8AC3E}">
        <p14:creationId xmlns:p14="http://schemas.microsoft.com/office/powerpoint/2010/main" val="172217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dirty="0" smtClean="0"/>
              <a:t>Social Studies Activities</a:t>
            </a:r>
            <a:endParaRPr lang="en-US" dirty="0"/>
          </a:p>
        </p:txBody>
      </p:sp>
      <p:sp>
        <p:nvSpPr>
          <p:cNvPr id="3" name="Content Placeholder 2"/>
          <p:cNvSpPr>
            <a:spLocks noGrp="1"/>
          </p:cNvSpPr>
          <p:nvPr>
            <p:ph idx="1"/>
          </p:nvPr>
        </p:nvSpPr>
        <p:spPr>
          <a:xfrm>
            <a:off x="762000" y="1066800"/>
            <a:ext cx="8229600" cy="4906963"/>
          </a:xfrm>
        </p:spPr>
        <p:txBody>
          <a:bodyPr>
            <a:normAutofit fontScale="92500" lnSpcReduction="20000"/>
          </a:bodyPr>
          <a:lstStyle/>
          <a:p>
            <a:pPr lvl="1">
              <a:buFont typeface="Wingdings" panose="05000000000000000000" pitchFamily="2" charset="2"/>
              <a:buChar char="v"/>
            </a:pPr>
            <a:r>
              <a:rPr lang="en-US" i="1" dirty="0" smtClean="0"/>
              <a:t>2.1.3 Use a resource to gather </a:t>
            </a:r>
            <a:r>
              <a:rPr lang="en-US" i="1" dirty="0" smtClean="0"/>
              <a:t>information</a:t>
            </a:r>
          </a:p>
          <a:p>
            <a:pPr lvl="1">
              <a:buFont typeface="Wingdings" panose="05000000000000000000" pitchFamily="2" charset="2"/>
              <a:buChar char="v"/>
            </a:pPr>
            <a:endParaRPr lang="en-US" i="1" dirty="0" smtClean="0"/>
          </a:p>
          <a:p>
            <a:r>
              <a:rPr lang="en-US" dirty="0" smtClean="0"/>
              <a:t>Students will research various facts about pumpkins and the fall season such as national records, famous pumpkin patches, famous trees, etc. </a:t>
            </a:r>
          </a:p>
          <a:p>
            <a:r>
              <a:rPr lang="en-US" dirty="0" smtClean="0"/>
              <a:t>Students will study different facial expressions through jack-o-lantern activities.</a:t>
            </a:r>
          </a:p>
          <a:p>
            <a:r>
              <a:rPr lang="en-US" dirty="0" smtClean="0"/>
              <a:t>Students will study different cultural traditions of </a:t>
            </a:r>
            <a:r>
              <a:rPr lang="en-US" dirty="0"/>
              <a:t>f</a:t>
            </a:r>
            <a:r>
              <a:rPr lang="en-US" dirty="0" smtClean="0"/>
              <a:t>all holidays.</a:t>
            </a:r>
          </a:p>
          <a:p>
            <a:r>
              <a:rPr lang="en-US" dirty="0" smtClean="0"/>
              <a:t>Students will study weather of the fall season.</a:t>
            </a:r>
          </a:p>
          <a:p>
            <a:r>
              <a:rPr lang="en-US" dirty="0" smtClean="0"/>
              <a:t>Students will learn about daylight savings time.</a:t>
            </a:r>
          </a:p>
          <a:p>
            <a:endParaRPr lang="en-US" dirty="0" smtClean="0"/>
          </a:p>
          <a:p>
            <a:endParaRPr lang="en-US" dirty="0" smtClean="0"/>
          </a:p>
          <a:p>
            <a:endParaRPr lang="en-US" dirty="0"/>
          </a:p>
        </p:txBody>
      </p:sp>
    </p:spTree>
    <p:extLst>
      <p:ext uri="{BB962C8B-B14F-4D97-AF65-F5344CB8AC3E}">
        <p14:creationId xmlns:p14="http://schemas.microsoft.com/office/powerpoint/2010/main" val="264527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US" dirty="0" smtClean="0"/>
              <a:t>Music and Art Activities</a:t>
            </a:r>
            <a:endParaRPr lang="en-US" dirty="0"/>
          </a:p>
        </p:txBody>
      </p:sp>
      <p:sp>
        <p:nvSpPr>
          <p:cNvPr id="3" name="Content Placeholder 2"/>
          <p:cNvSpPr>
            <a:spLocks noGrp="1"/>
          </p:cNvSpPr>
          <p:nvPr>
            <p:ph idx="1"/>
          </p:nvPr>
        </p:nvSpPr>
        <p:spPr>
          <a:xfrm>
            <a:off x="1447800" y="1143000"/>
            <a:ext cx="7498080" cy="4800600"/>
          </a:xfrm>
        </p:spPr>
        <p:txBody>
          <a:bodyPr>
            <a:noAutofit/>
          </a:bodyPr>
          <a:lstStyle/>
          <a:p>
            <a:pPr lvl="1">
              <a:buFont typeface="Wingdings" panose="05000000000000000000" pitchFamily="2" charset="2"/>
              <a:buChar char="v"/>
            </a:pPr>
            <a:r>
              <a:rPr lang="en-US" sz="1600" dirty="0" smtClean="0"/>
              <a:t>Standard 1: SINGING: Students sing, alone and with others, a varied repertoire of music.</a:t>
            </a:r>
          </a:p>
          <a:p>
            <a:pPr lvl="1">
              <a:buFont typeface="Wingdings" panose="05000000000000000000" pitchFamily="2" charset="2"/>
              <a:buChar char="v"/>
            </a:pPr>
            <a:r>
              <a:rPr lang="en-US" sz="1600" dirty="0" smtClean="0"/>
              <a:t>Standard 1: VISUAL ART MEDIA, TECHNIQUES, AND PROCESSES: Students understand and apply visual art media, techniques, and processes.</a:t>
            </a:r>
          </a:p>
          <a:p>
            <a:pPr marL="457200" lvl="1" indent="0">
              <a:buNone/>
            </a:pPr>
            <a:endParaRPr lang="en-US" sz="1600" dirty="0" smtClean="0"/>
          </a:p>
          <a:p>
            <a:r>
              <a:rPr lang="en-US" sz="2000" dirty="0" smtClean="0"/>
              <a:t>Students will sing songs about pumpkins</a:t>
            </a:r>
          </a:p>
          <a:p>
            <a:pPr lvl="1"/>
            <a:r>
              <a:rPr lang="en-US" sz="1600" dirty="0" smtClean="0"/>
              <a:t>“Five little pumpkins sitting on a gate.”</a:t>
            </a:r>
          </a:p>
          <a:p>
            <a:pPr lvl="1"/>
            <a:r>
              <a:rPr lang="en-US" sz="1600" dirty="0" smtClean="0"/>
              <a:t>“Pumpkin song” (tune: I’m a little teapot)</a:t>
            </a:r>
          </a:p>
          <a:p>
            <a:pPr lvl="1"/>
            <a:r>
              <a:rPr lang="en-US" sz="1600" dirty="0" smtClean="0"/>
              <a:t>“Harvest Time” </a:t>
            </a:r>
            <a:r>
              <a:rPr lang="en-US" sz="1600" dirty="0"/>
              <a:t>(tune: </a:t>
            </a:r>
            <a:r>
              <a:rPr lang="en-US" sz="1600" dirty="0" smtClean="0"/>
              <a:t>Twinkle</a:t>
            </a:r>
            <a:r>
              <a:rPr lang="en-US" sz="1600" dirty="0"/>
              <a:t>, twinkle</a:t>
            </a:r>
            <a:r>
              <a:rPr lang="en-US" sz="1600" dirty="0" smtClean="0"/>
              <a:t>)</a:t>
            </a:r>
          </a:p>
          <a:p>
            <a:pPr lvl="1"/>
            <a:r>
              <a:rPr lang="en-US" sz="1600" dirty="0" smtClean="0"/>
              <a:t>“That’s How a Pumpkin Grows” </a:t>
            </a:r>
          </a:p>
          <a:p>
            <a:r>
              <a:rPr lang="en-US" sz="2000" dirty="0" smtClean="0"/>
              <a:t>Students will create their own version of “</a:t>
            </a:r>
            <a:r>
              <a:rPr lang="en-US" sz="2000" dirty="0" err="1" smtClean="0"/>
              <a:t>Spookley</a:t>
            </a:r>
            <a:r>
              <a:rPr lang="en-US" sz="2000" dirty="0" smtClean="0"/>
              <a:t> the Square Pumpkin.” </a:t>
            </a:r>
          </a:p>
          <a:p>
            <a:r>
              <a:rPr lang="en-US" sz="2000" dirty="0" smtClean="0"/>
              <a:t>Students will paint a watercolor painting of a fall scene.</a:t>
            </a:r>
          </a:p>
          <a:p>
            <a:r>
              <a:rPr lang="en-US" sz="2000" dirty="0" smtClean="0"/>
              <a:t>Students will carve/paint a personal pumpkin. </a:t>
            </a:r>
          </a:p>
          <a:p>
            <a:r>
              <a:rPr lang="en-US" sz="2000" dirty="0" smtClean="0"/>
              <a:t>Students will create various pieces of fall art:  paint fall trees, trace leaves, draw/paint pumpkins. </a:t>
            </a:r>
            <a:endParaRPr lang="en-US" sz="2000" dirty="0"/>
          </a:p>
        </p:txBody>
      </p:sp>
    </p:spTree>
    <p:extLst>
      <p:ext uri="{BB962C8B-B14F-4D97-AF65-F5344CB8AC3E}">
        <p14:creationId xmlns:p14="http://schemas.microsoft.com/office/powerpoint/2010/main" val="3193274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pPr algn="ctr"/>
            <a:r>
              <a:rPr lang="en-US" dirty="0" smtClean="0"/>
              <a:t>Physical Education Activities</a:t>
            </a:r>
            <a:endParaRPr lang="en-US" dirty="0"/>
          </a:p>
        </p:txBody>
      </p:sp>
      <p:sp>
        <p:nvSpPr>
          <p:cNvPr id="3" name="Content Placeholder 2"/>
          <p:cNvSpPr>
            <a:spLocks noGrp="1"/>
          </p:cNvSpPr>
          <p:nvPr>
            <p:ph idx="1"/>
          </p:nvPr>
        </p:nvSpPr>
        <p:spPr/>
        <p:txBody>
          <a:bodyPr>
            <a:normAutofit fontScale="92500" lnSpcReduction="10000"/>
          </a:bodyPr>
          <a:lstStyle/>
          <a:p>
            <a:pPr lvl="1">
              <a:buFont typeface="Wingdings" panose="05000000000000000000" pitchFamily="2" charset="2"/>
              <a:buChar char="v"/>
            </a:pPr>
            <a:r>
              <a:rPr lang="en-US" i="1" dirty="0"/>
              <a:t>1</a:t>
            </a:r>
            <a:r>
              <a:rPr lang="en-US" i="1" dirty="0" smtClean="0"/>
              <a:t>.1.2 Demonstrate the underhand ball roll as a basic object control skill.</a:t>
            </a:r>
          </a:p>
          <a:p>
            <a:r>
              <a:rPr lang="en-US" dirty="0" smtClean="0"/>
              <a:t>Students will practice their underhand throw by rolling pumpkins and gourdes.</a:t>
            </a:r>
          </a:p>
          <a:p>
            <a:r>
              <a:rPr lang="en-US" dirty="0" smtClean="0"/>
              <a:t>Students will play “Snatch the Pumpkin.”</a:t>
            </a:r>
          </a:p>
          <a:p>
            <a:pPr lvl="1"/>
            <a:r>
              <a:rPr lang="en-US" dirty="0" smtClean="0"/>
              <a:t>Variation of capture the flag.</a:t>
            </a:r>
          </a:p>
          <a:p>
            <a:r>
              <a:rPr lang="en-US" dirty="0" smtClean="0"/>
              <a:t>Students will learn about dressing appropriately for cold weather. </a:t>
            </a:r>
          </a:p>
          <a:p>
            <a:r>
              <a:rPr lang="en-US" dirty="0" smtClean="0"/>
              <a:t>Students will participate in a fall sports day. </a:t>
            </a:r>
          </a:p>
          <a:p>
            <a:r>
              <a:rPr lang="en-US" dirty="0" smtClean="0"/>
              <a:t>Students will go on a nature walk.</a:t>
            </a:r>
          </a:p>
          <a:p>
            <a:endParaRPr lang="en-US" dirty="0"/>
          </a:p>
        </p:txBody>
      </p:sp>
    </p:spTree>
    <p:extLst>
      <p:ext uri="{BB962C8B-B14F-4D97-AF65-F5344CB8AC3E}">
        <p14:creationId xmlns:p14="http://schemas.microsoft.com/office/powerpoint/2010/main" val="4127195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normAutofit fontScale="77500" lnSpcReduction="20000"/>
          </a:bodyPr>
          <a:lstStyle/>
          <a:p>
            <a:r>
              <a:rPr lang="en-US" dirty="0">
                <a:hlinkClick r:id="rId2"/>
              </a:rPr>
              <a:t>http://onlinepumpkincarving.com</a:t>
            </a:r>
            <a:r>
              <a:rPr lang="en-US" dirty="0" smtClean="0">
                <a:hlinkClick r:id="rId2"/>
              </a:rPr>
              <a:t>/</a:t>
            </a:r>
            <a:endParaRPr lang="en-US" dirty="0" smtClean="0"/>
          </a:p>
          <a:p>
            <a:r>
              <a:rPr lang="en-US" dirty="0" smtClean="0"/>
              <a:t>Students will complete a KWL chart about pumpkins with </a:t>
            </a:r>
            <a:r>
              <a:rPr lang="en-US" dirty="0" err="1" smtClean="0"/>
              <a:t>ActiveInspire</a:t>
            </a:r>
            <a:endParaRPr lang="en-US" dirty="0" smtClean="0"/>
          </a:p>
          <a:p>
            <a:r>
              <a:rPr lang="en-US" dirty="0">
                <a:hlinkClick r:id="rId3"/>
              </a:rPr>
              <a:t>http://</a:t>
            </a:r>
            <a:r>
              <a:rPr lang="en-US" dirty="0" smtClean="0">
                <a:hlinkClick r:id="rId3"/>
              </a:rPr>
              <a:t>www.youtube.com/watch?v=u7JVH8f0fy</a:t>
            </a:r>
            <a:endParaRPr lang="en-US" dirty="0" smtClean="0"/>
          </a:p>
          <a:p>
            <a:pPr lvl="1"/>
            <a:r>
              <a:rPr lang="en-US" dirty="0" smtClean="0"/>
              <a:t>(Pumpkin patch boogie song)</a:t>
            </a:r>
          </a:p>
          <a:p>
            <a:r>
              <a:rPr lang="en-US" dirty="0">
                <a:hlinkClick r:id="rId4"/>
              </a:rPr>
              <a:t>http://</a:t>
            </a:r>
            <a:r>
              <a:rPr lang="en-US" dirty="0" smtClean="0">
                <a:hlinkClick r:id="rId4"/>
              </a:rPr>
              <a:t>www.youtube.com/watch?v=ca_8vVWFaDc</a:t>
            </a:r>
            <a:endParaRPr lang="en-US" dirty="0"/>
          </a:p>
          <a:p>
            <a:pPr lvl="1"/>
            <a:r>
              <a:rPr lang="en-US" dirty="0" smtClean="0"/>
              <a:t> (I Love Pumpkins song)</a:t>
            </a:r>
          </a:p>
          <a:p>
            <a:r>
              <a:rPr lang="en-US" dirty="0">
                <a:hlinkClick r:id="rId5"/>
              </a:rPr>
              <a:t>https://</a:t>
            </a:r>
            <a:r>
              <a:rPr lang="en-US" dirty="0" smtClean="0">
                <a:hlinkClick r:id="rId5"/>
              </a:rPr>
              <a:t>www.youtube.com/watch?v=cezg6Hi_Vsk</a:t>
            </a:r>
            <a:r>
              <a:rPr lang="en-US" dirty="0" smtClean="0"/>
              <a:t>  </a:t>
            </a:r>
          </a:p>
          <a:p>
            <a:pPr lvl="1"/>
            <a:r>
              <a:rPr lang="en-US" dirty="0" smtClean="0"/>
              <a:t>(lifecycle video)</a:t>
            </a:r>
          </a:p>
          <a:p>
            <a:r>
              <a:rPr lang="en-US" dirty="0">
                <a:hlinkClick r:id="rId6"/>
              </a:rPr>
              <a:t>https://</a:t>
            </a:r>
            <a:r>
              <a:rPr lang="en-US" dirty="0" smtClean="0">
                <a:hlinkClick r:id="rId6"/>
              </a:rPr>
              <a:t>www.youtube.com/watch?v=IT6rtAcV3Ko</a:t>
            </a:r>
            <a:r>
              <a:rPr lang="en-US" dirty="0" smtClean="0"/>
              <a:t> </a:t>
            </a:r>
          </a:p>
          <a:p>
            <a:pPr lvl="1"/>
            <a:r>
              <a:rPr lang="en-US" dirty="0" smtClean="0"/>
              <a:t>(song about lifecycle)</a:t>
            </a:r>
          </a:p>
          <a:p>
            <a:r>
              <a:rPr lang="en-US" dirty="0">
                <a:hlinkClick r:id="rId7"/>
              </a:rPr>
              <a:t>https://</a:t>
            </a:r>
            <a:r>
              <a:rPr lang="en-US" dirty="0" smtClean="0">
                <a:hlinkClick r:id="rId7"/>
              </a:rPr>
              <a:t>www.youtube.com/watch?v=9mPwXC_ep4k</a:t>
            </a:r>
            <a:endParaRPr lang="en-US" dirty="0" smtClean="0"/>
          </a:p>
          <a:p>
            <a:pPr lvl="1"/>
            <a:r>
              <a:rPr lang="en-US" dirty="0" smtClean="0"/>
              <a:t> (fall leaves video)</a:t>
            </a:r>
          </a:p>
          <a:p>
            <a:pPr marL="0" indent="0">
              <a:buNone/>
            </a:pPr>
            <a:endParaRPr lang="en-US" dirty="0" smtClean="0"/>
          </a:p>
          <a:p>
            <a:endParaRPr lang="en-US" dirty="0"/>
          </a:p>
        </p:txBody>
      </p:sp>
    </p:spTree>
    <p:extLst>
      <p:ext uri="{BB962C8B-B14F-4D97-AF65-F5344CB8AC3E}">
        <p14:creationId xmlns:p14="http://schemas.microsoft.com/office/powerpoint/2010/main" val="120761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Activate background knowledge</a:t>
            </a:r>
            <a:r>
              <a:rPr lang="en-US" dirty="0" smtClean="0"/>
              <a:t>: students will recollect on previous knowledge about pumpkins.</a:t>
            </a:r>
          </a:p>
          <a:p>
            <a:r>
              <a:rPr lang="en-US" i="1" dirty="0" smtClean="0"/>
              <a:t>Connect:</a:t>
            </a:r>
            <a:r>
              <a:rPr lang="en-US" dirty="0" smtClean="0"/>
              <a:t> students will reflect on personal experience while writing personal narrative.</a:t>
            </a:r>
          </a:p>
          <a:p>
            <a:r>
              <a:rPr lang="en-US" i="1" dirty="0" smtClean="0"/>
              <a:t>Elaborate: </a:t>
            </a:r>
            <a:r>
              <a:rPr lang="en-US" dirty="0" smtClean="0"/>
              <a:t>students will add detail to their personal narratives about pumpkins.</a:t>
            </a:r>
          </a:p>
          <a:p>
            <a:r>
              <a:rPr lang="en-US" i="1" dirty="0" smtClean="0"/>
              <a:t>Generate</a:t>
            </a:r>
            <a:r>
              <a:rPr lang="en-US" dirty="0" smtClean="0"/>
              <a:t>: students will develop new ideas for their poem. </a:t>
            </a:r>
          </a:p>
          <a:p>
            <a:r>
              <a:rPr lang="en-US" i="1" dirty="0" smtClean="0"/>
              <a:t>Observe</a:t>
            </a:r>
            <a:r>
              <a:rPr lang="en-US" dirty="0" smtClean="0"/>
              <a:t>: students will view peer’s poems and artwork to deepen understanding of pumpkins.</a:t>
            </a:r>
          </a:p>
          <a:p>
            <a:r>
              <a:rPr lang="en-US" i="1" dirty="0" smtClean="0"/>
              <a:t>Predict</a:t>
            </a:r>
            <a:r>
              <a:rPr lang="en-US" dirty="0" smtClean="0"/>
              <a:t>: students will predict whether a pumpkin will sink or float.</a:t>
            </a:r>
          </a:p>
          <a:p>
            <a:r>
              <a:rPr lang="en-US" i="1" dirty="0" smtClean="0"/>
              <a:t>Take notes</a:t>
            </a:r>
            <a:r>
              <a:rPr lang="en-US" dirty="0" smtClean="0"/>
              <a:t>: students will note similarities and contrasts between pumpkins and apples.</a:t>
            </a:r>
          </a:p>
          <a:p>
            <a:endParaRPr lang="en-US" dirty="0" smtClean="0"/>
          </a:p>
          <a:p>
            <a:endParaRPr lang="en-US" dirty="0" smtClean="0"/>
          </a:p>
          <a:p>
            <a:endParaRPr lang="en-US" dirty="0"/>
          </a:p>
        </p:txBody>
      </p:sp>
    </p:spTree>
    <p:extLst>
      <p:ext uri="{BB962C8B-B14F-4D97-AF65-F5344CB8AC3E}">
        <p14:creationId xmlns:p14="http://schemas.microsoft.com/office/powerpoint/2010/main" val="1282623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algn="ctr"/>
            <a:r>
              <a:rPr lang="en-US" dirty="0" smtClean="0"/>
              <a:t>Grouping </a:t>
            </a:r>
            <a:r>
              <a:rPr lang="en-US" dirty="0" smtClean="0"/>
              <a:t>Patterns</a:t>
            </a:r>
            <a:endParaRPr lang="en-US" dirty="0"/>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r>
              <a:rPr lang="en-US" dirty="0" smtClean="0"/>
              <a:t>Large group: teacher read-</a:t>
            </a:r>
            <a:r>
              <a:rPr lang="en-US" dirty="0" err="1" smtClean="0"/>
              <a:t>alouds</a:t>
            </a:r>
            <a:r>
              <a:rPr lang="en-US" dirty="0" smtClean="0"/>
              <a:t>, listening to poem presentations,  listening to songs  about pumpkins and fall season, viewing classmate’s artwork,  activity about the life-cycle of a pumpkin,  underhand throwing technique activity, “Snatch the Pumpkin” game, watching videos about fall season and pumpkins, nature walk, listening to weatherman’s forecast, dressing appropriately for fall, Fall sports day, sing songs about fall season and pumpkins, learning about daylight savings time, exploring temperature/length of fall days</a:t>
            </a:r>
          </a:p>
          <a:p>
            <a:endParaRPr lang="en-US" dirty="0" smtClean="0"/>
          </a:p>
          <a:p>
            <a:r>
              <a:rPr lang="en-US" dirty="0" smtClean="0"/>
              <a:t>Small group: reading groups, generating ideas about pumpkins and fall season, compare/contrast pumpkins and apples, partner-reading, listening to peers offer insight about pumpkins, fall season dice game with math buddy, exploring weather of the fall season, sorting leaves by color and shape, act out “5 Little Pumpkins Sitting on a Gate.” Peer conference on narrative story</a:t>
            </a:r>
          </a:p>
          <a:p>
            <a:pPr marL="0" indent="0">
              <a:buNone/>
            </a:pPr>
            <a:endParaRPr lang="en-US" dirty="0"/>
          </a:p>
          <a:p>
            <a:r>
              <a:rPr lang="en-US" dirty="0" smtClean="0"/>
              <a:t>Individual: read to self, writing and presenting poems, personal narrative, five senses writing activity, researching measurements, creating watercolor painting, viewing and reading words on the world wall, predicting and researching pumpkin measurements and sink/float activity, researching pumpkin and fall season facts online, distinguishing facial expressions activity, “</a:t>
            </a:r>
            <a:r>
              <a:rPr lang="en-US" dirty="0" err="1" smtClean="0"/>
              <a:t>Spookly</a:t>
            </a:r>
            <a:r>
              <a:rPr lang="en-US" dirty="0" smtClean="0"/>
              <a:t> the Square Pumpkin” art activity, fall art projects, planting pumpkin seeds</a:t>
            </a:r>
            <a:endParaRPr lang="en-US" dirty="0"/>
          </a:p>
        </p:txBody>
      </p:sp>
    </p:spTree>
    <p:extLst>
      <p:ext uri="{BB962C8B-B14F-4D97-AF65-F5344CB8AC3E}">
        <p14:creationId xmlns:p14="http://schemas.microsoft.com/office/powerpoint/2010/main" val="116343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Selection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Fiction</a:t>
            </a:r>
          </a:p>
          <a:p>
            <a:r>
              <a:rPr lang="en-US" i="1" dirty="0" smtClean="0"/>
              <a:t>Pumpkin  Countdown </a:t>
            </a:r>
            <a:r>
              <a:rPr lang="en-US" dirty="0" smtClean="0"/>
              <a:t>by Joan </a:t>
            </a:r>
            <a:r>
              <a:rPr lang="en-US" dirty="0" err="1" smtClean="0"/>
              <a:t>Holub</a:t>
            </a:r>
            <a:endParaRPr lang="en-US" dirty="0" smtClean="0"/>
          </a:p>
          <a:p>
            <a:r>
              <a:rPr lang="en-US" i="1" dirty="0" smtClean="0"/>
              <a:t>The Ugly Pumpkin </a:t>
            </a:r>
            <a:r>
              <a:rPr lang="en-US" dirty="0" smtClean="0"/>
              <a:t>by Dave Horowitz</a:t>
            </a:r>
          </a:p>
          <a:p>
            <a:r>
              <a:rPr lang="en-US" i="1" dirty="0" smtClean="0"/>
              <a:t>The </a:t>
            </a:r>
            <a:r>
              <a:rPr lang="en-US" i="1" dirty="0"/>
              <a:t>P</a:t>
            </a:r>
            <a:r>
              <a:rPr lang="en-US" i="1" dirty="0" smtClean="0"/>
              <a:t>erfect Pumpkin </a:t>
            </a:r>
            <a:r>
              <a:rPr lang="en-US" dirty="0" smtClean="0"/>
              <a:t>Pie by Denys </a:t>
            </a:r>
            <a:r>
              <a:rPr lang="en-US" dirty="0" err="1" smtClean="0"/>
              <a:t>Cazet</a:t>
            </a:r>
            <a:endParaRPr lang="en-US" dirty="0" smtClean="0"/>
          </a:p>
          <a:p>
            <a:r>
              <a:rPr lang="en-US" i="1" dirty="0" smtClean="0"/>
              <a:t>How Many Seeds in a Pumpkin? </a:t>
            </a:r>
            <a:r>
              <a:rPr lang="en-US" dirty="0" smtClean="0"/>
              <a:t>By Margaret McNamara</a:t>
            </a:r>
          </a:p>
          <a:p>
            <a:r>
              <a:rPr lang="en-US" i="1" dirty="0" smtClean="0"/>
              <a:t>From Seed to Pumpkin </a:t>
            </a:r>
            <a:r>
              <a:rPr lang="en-US" dirty="0" smtClean="0"/>
              <a:t>by Wendy </a:t>
            </a:r>
            <a:r>
              <a:rPr lang="en-US" dirty="0" err="1" smtClean="0"/>
              <a:t>Pfeffer</a:t>
            </a:r>
            <a:endParaRPr lang="en-US" dirty="0"/>
          </a:p>
          <a:p>
            <a:r>
              <a:rPr lang="en-US" i="1" dirty="0" smtClean="0"/>
              <a:t>It’s The Great Pumpkin, Charlie Brown</a:t>
            </a:r>
            <a:r>
              <a:rPr lang="en-US" dirty="0" smtClean="0"/>
              <a:t> by Charles Schulz</a:t>
            </a:r>
          </a:p>
          <a:p>
            <a:r>
              <a:rPr lang="en-US" i="1" dirty="0" smtClean="0"/>
              <a:t>It’s Pumpkin Day, Mouse! </a:t>
            </a:r>
            <a:r>
              <a:rPr lang="en-US" dirty="0"/>
              <a:t>b</a:t>
            </a:r>
            <a:r>
              <a:rPr lang="en-US" dirty="0" smtClean="0"/>
              <a:t>y Laura </a:t>
            </a:r>
            <a:r>
              <a:rPr lang="en-US" dirty="0" err="1" smtClean="0"/>
              <a:t>Numeroff</a:t>
            </a:r>
            <a:r>
              <a:rPr lang="en-US" dirty="0" smtClean="0"/>
              <a:t> </a:t>
            </a:r>
          </a:p>
          <a:p>
            <a:r>
              <a:rPr lang="en-US" i="1" dirty="0" smtClean="0"/>
              <a:t>The Pumpkin Blanket </a:t>
            </a:r>
            <a:r>
              <a:rPr lang="en-US" dirty="0" smtClean="0"/>
              <a:t>by Deborah </a:t>
            </a:r>
            <a:r>
              <a:rPr lang="en-US" dirty="0" err="1"/>
              <a:t>Turney</a:t>
            </a:r>
            <a:r>
              <a:rPr lang="en-US" dirty="0"/>
              <a:t> </a:t>
            </a:r>
            <a:r>
              <a:rPr lang="en-US" dirty="0" err="1" smtClean="0"/>
              <a:t>Zagwyn</a:t>
            </a:r>
            <a:endParaRPr lang="en-US" dirty="0" smtClean="0"/>
          </a:p>
          <a:p>
            <a:r>
              <a:rPr lang="en-US" i="1" dirty="0" smtClean="0"/>
              <a:t>Lonely Little Pumpkin </a:t>
            </a:r>
            <a:r>
              <a:rPr lang="en-US" dirty="0" smtClean="0"/>
              <a:t>by </a:t>
            </a:r>
            <a:r>
              <a:rPr lang="en-US" dirty="0" err="1" smtClean="0"/>
              <a:t>Nevin</a:t>
            </a:r>
            <a:r>
              <a:rPr lang="en-US" dirty="0" smtClean="0"/>
              <a:t> </a:t>
            </a:r>
            <a:r>
              <a:rPr lang="en-US" dirty="0" err="1" smtClean="0"/>
              <a:t>Hawlman</a:t>
            </a:r>
            <a:endParaRPr lang="en-US" dirty="0" smtClean="0"/>
          </a:p>
          <a:p>
            <a:r>
              <a:rPr lang="en-US" i="1" dirty="0" err="1" smtClean="0"/>
              <a:t>Spookley</a:t>
            </a:r>
            <a:r>
              <a:rPr lang="en-US" i="1" dirty="0" smtClean="0"/>
              <a:t> the Square Pumpkin </a:t>
            </a:r>
            <a:r>
              <a:rPr lang="en-US" dirty="0" smtClean="0"/>
              <a:t>by Joe </a:t>
            </a:r>
            <a:r>
              <a:rPr lang="en-US" dirty="0" err="1" smtClean="0"/>
              <a:t>Trioano</a:t>
            </a:r>
            <a:r>
              <a:rPr lang="en-US" dirty="0" smtClean="0"/>
              <a:t> </a:t>
            </a:r>
          </a:p>
          <a:p>
            <a:r>
              <a:rPr lang="en-US" i="1" dirty="0" smtClean="0"/>
              <a:t>Strega Nona’s Harvest </a:t>
            </a:r>
            <a:r>
              <a:rPr lang="en-US" dirty="0" smtClean="0"/>
              <a:t>by </a:t>
            </a:r>
            <a:r>
              <a:rPr lang="en-US" dirty="0" err="1" smtClean="0"/>
              <a:t>Tomie</a:t>
            </a:r>
            <a:r>
              <a:rPr lang="en-US" dirty="0" smtClean="0"/>
              <a:t> </a:t>
            </a:r>
            <a:r>
              <a:rPr lang="en-US" dirty="0" err="1" smtClean="0"/>
              <a:t>dePaola</a:t>
            </a:r>
            <a:r>
              <a:rPr lang="en-US" dirty="0" smtClean="0"/>
              <a:t> </a:t>
            </a:r>
          </a:p>
          <a:p>
            <a:r>
              <a:rPr lang="en-US" i="1" dirty="0" smtClean="0"/>
              <a:t>Let it Fall </a:t>
            </a:r>
            <a:r>
              <a:rPr lang="en-US" dirty="0" smtClean="0"/>
              <a:t>by Maryann </a:t>
            </a:r>
            <a:r>
              <a:rPr lang="en-US" dirty="0" err="1" smtClean="0"/>
              <a:t>Cocca-Leffler</a:t>
            </a:r>
            <a:endParaRPr lang="en-US" dirty="0" smtClean="0"/>
          </a:p>
          <a:p>
            <a:r>
              <a:rPr lang="en-US" i="1" dirty="0" smtClean="0"/>
              <a:t>The Three Bears Halloween </a:t>
            </a:r>
            <a:r>
              <a:rPr lang="en-US" dirty="0" smtClean="0"/>
              <a:t>by Kathy Duval</a:t>
            </a:r>
          </a:p>
          <a:p>
            <a:r>
              <a:rPr lang="en-US" i="1" dirty="0" err="1" smtClean="0"/>
              <a:t>Twas</a:t>
            </a:r>
            <a:r>
              <a:rPr lang="en-US" i="1" dirty="0" smtClean="0"/>
              <a:t> the Night before Thanksgiving </a:t>
            </a:r>
            <a:r>
              <a:rPr lang="en-US" dirty="0" smtClean="0"/>
              <a:t>by </a:t>
            </a:r>
            <a:r>
              <a:rPr lang="en-US" dirty="0" err="1" smtClean="0"/>
              <a:t>Dav</a:t>
            </a:r>
            <a:r>
              <a:rPr lang="en-US" dirty="0" smtClean="0"/>
              <a:t> </a:t>
            </a:r>
            <a:r>
              <a:rPr lang="en-US" dirty="0" err="1" smtClean="0"/>
              <a:t>Pilkey</a:t>
            </a:r>
            <a:endParaRPr lang="en-US" dirty="0" smtClean="0"/>
          </a:p>
          <a:p>
            <a:pPr marL="0" indent="0">
              <a:buNone/>
            </a:pPr>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166146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 + 1 Writing Trait Assessment for personal narrative</a:t>
            </a:r>
          </a:p>
          <a:p>
            <a:r>
              <a:rPr lang="en-US" dirty="0" smtClean="0"/>
              <a:t>Poetry numerical score sheet</a:t>
            </a:r>
            <a:r>
              <a:rPr lang="en-US" dirty="0"/>
              <a:t> </a:t>
            </a:r>
            <a:r>
              <a:rPr lang="en-US" dirty="0" smtClean="0"/>
              <a:t>for poem</a:t>
            </a:r>
          </a:p>
          <a:p>
            <a:r>
              <a:rPr lang="en-US" dirty="0" smtClean="0"/>
              <a:t>Completion of art projects.</a:t>
            </a:r>
          </a:p>
          <a:p>
            <a:r>
              <a:rPr lang="en-US" dirty="0" smtClean="0"/>
              <a:t>Active listening during read-</a:t>
            </a:r>
            <a:r>
              <a:rPr lang="en-US" dirty="0" err="1" smtClean="0"/>
              <a:t>alouds</a:t>
            </a:r>
            <a:endParaRPr lang="en-US" dirty="0" smtClean="0"/>
          </a:p>
          <a:p>
            <a:r>
              <a:rPr lang="en-US" dirty="0"/>
              <a:t>R</a:t>
            </a:r>
            <a:r>
              <a:rPr lang="en-US" dirty="0" smtClean="0"/>
              <a:t>espectful input in small group activities</a:t>
            </a:r>
          </a:p>
          <a:p>
            <a:r>
              <a:rPr lang="en-US" dirty="0" smtClean="0"/>
              <a:t>PE skills checklist and active participation in music and PE activities</a:t>
            </a:r>
          </a:p>
          <a:p>
            <a:r>
              <a:rPr lang="en-US" dirty="0" smtClean="0"/>
              <a:t>Word wall spelling test</a:t>
            </a:r>
          </a:p>
          <a:p>
            <a:r>
              <a:rPr lang="en-US" dirty="0" smtClean="0"/>
              <a:t>Venn Diagram checklist</a:t>
            </a:r>
          </a:p>
          <a:p>
            <a:r>
              <a:rPr lang="en-US" dirty="0" smtClean="0"/>
              <a:t>Measurement skills checklist</a:t>
            </a:r>
          </a:p>
          <a:p>
            <a:r>
              <a:rPr lang="en-US" dirty="0" smtClean="0"/>
              <a:t>Number and operation sentences</a:t>
            </a:r>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2836351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smtClean="0"/>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4142812"/>
              </p:ext>
            </p:extLst>
          </p:nvPr>
        </p:nvGraphicFramePr>
        <p:xfrm>
          <a:off x="457200" y="228600"/>
          <a:ext cx="8305800" cy="6324598"/>
        </p:xfrm>
        <a:graphic>
          <a:graphicData uri="http://schemas.openxmlformats.org/drawingml/2006/table">
            <a:tbl>
              <a:tblPr firstRow="1" bandRow="1">
                <a:tableStyleId>{21E4AEA4-8DFA-4A89-87EB-49C32662AFE0}</a:tableStyleId>
              </a:tblPr>
              <a:tblGrid>
                <a:gridCol w="1384300"/>
                <a:gridCol w="1384300"/>
                <a:gridCol w="1384300"/>
                <a:gridCol w="1384300"/>
                <a:gridCol w="1384300"/>
                <a:gridCol w="1384300"/>
              </a:tblGrid>
              <a:tr h="324773">
                <a:tc>
                  <a:txBody>
                    <a:bodyPr/>
                    <a:lstStyle/>
                    <a:p>
                      <a:pPr algn="ctr"/>
                      <a:r>
                        <a:rPr lang="en-US" sz="1400" dirty="0" smtClean="0"/>
                        <a:t>Subject</a:t>
                      </a:r>
                      <a:endParaRPr lang="en-US" sz="1400" dirty="0"/>
                    </a:p>
                  </a:txBody>
                  <a:tcPr/>
                </a:tc>
                <a:tc>
                  <a:txBody>
                    <a:bodyPr/>
                    <a:lstStyle/>
                    <a:p>
                      <a:pPr algn="ctr"/>
                      <a:r>
                        <a:rPr lang="en-US" sz="1400" dirty="0" smtClean="0"/>
                        <a:t>Monday</a:t>
                      </a:r>
                      <a:endParaRPr lang="en-US" sz="1400" dirty="0"/>
                    </a:p>
                  </a:txBody>
                  <a:tcPr/>
                </a:tc>
                <a:tc>
                  <a:txBody>
                    <a:bodyPr/>
                    <a:lstStyle/>
                    <a:p>
                      <a:pPr algn="ctr"/>
                      <a:r>
                        <a:rPr lang="en-US" sz="1400" dirty="0" smtClean="0"/>
                        <a:t>Tuesday</a:t>
                      </a:r>
                      <a:endParaRPr lang="en-US" sz="1400" dirty="0"/>
                    </a:p>
                  </a:txBody>
                  <a:tcPr/>
                </a:tc>
                <a:tc>
                  <a:txBody>
                    <a:bodyPr/>
                    <a:lstStyle/>
                    <a:p>
                      <a:pPr algn="ctr"/>
                      <a:r>
                        <a:rPr lang="en-US" sz="1400" dirty="0" smtClean="0"/>
                        <a:t>Wednesday</a:t>
                      </a:r>
                      <a:endParaRPr lang="en-US" sz="1400" dirty="0"/>
                    </a:p>
                  </a:txBody>
                  <a:tcPr/>
                </a:tc>
                <a:tc>
                  <a:txBody>
                    <a:bodyPr/>
                    <a:lstStyle/>
                    <a:p>
                      <a:pPr algn="ctr"/>
                      <a:r>
                        <a:rPr lang="en-US" sz="1400" dirty="0" smtClean="0"/>
                        <a:t>Thursday</a:t>
                      </a:r>
                      <a:endParaRPr lang="en-US" sz="1400" dirty="0"/>
                    </a:p>
                  </a:txBody>
                  <a:tcPr/>
                </a:tc>
                <a:tc>
                  <a:txBody>
                    <a:bodyPr/>
                    <a:lstStyle/>
                    <a:p>
                      <a:pPr algn="ctr"/>
                      <a:r>
                        <a:rPr lang="en-US" sz="1400" dirty="0" smtClean="0"/>
                        <a:t>Friday</a:t>
                      </a:r>
                      <a:endParaRPr lang="en-US" sz="1400" dirty="0"/>
                    </a:p>
                  </a:txBody>
                  <a:tcPr/>
                </a:tc>
              </a:tr>
              <a:tr h="1397844">
                <a:tc>
                  <a:txBody>
                    <a:bodyPr/>
                    <a:lstStyle/>
                    <a:p>
                      <a:r>
                        <a:rPr lang="en-US" sz="1200" dirty="0" smtClean="0"/>
                        <a:t>Language</a:t>
                      </a:r>
                      <a:r>
                        <a:rPr lang="en-US" sz="1200" baseline="0" dirty="0" smtClean="0"/>
                        <a:t> Arts</a:t>
                      </a:r>
                    </a:p>
                  </a:txBody>
                  <a:tcPr/>
                </a:tc>
                <a:tc>
                  <a:txBody>
                    <a:bodyPr/>
                    <a:lstStyle/>
                    <a:p>
                      <a:r>
                        <a:rPr lang="en-US" sz="1200" dirty="0" smtClean="0"/>
                        <a:t>Teacher read-aloud, small</a:t>
                      </a:r>
                      <a:r>
                        <a:rPr lang="en-US" sz="1200" baseline="0" dirty="0" smtClean="0"/>
                        <a:t> group reading and writing , Venn Diagram</a:t>
                      </a:r>
                      <a:endParaRPr lang="en-US" sz="1200" dirty="0"/>
                    </a:p>
                  </a:txBody>
                  <a:tcPr/>
                </a:tc>
                <a:tc>
                  <a:txBody>
                    <a:bodyPr/>
                    <a:lstStyle/>
                    <a:p>
                      <a:r>
                        <a:rPr lang="en-US" sz="1200" dirty="0" smtClean="0"/>
                        <a:t>Teacher</a:t>
                      </a:r>
                      <a:r>
                        <a:rPr lang="en-US" sz="1200" baseline="0" dirty="0" smtClean="0"/>
                        <a:t> read-aloud, individual reading, personal narrative, word wall </a:t>
                      </a:r>
                      <a:endParaRPr lang="en-US" sz="1200" dirty="0"/>
                    </a:p>
                  </a:txBody>
                  <a:tcPr/>
                </a:tc>
                <a:tc>
                  <a:txBody>
                    <a:bodyPr/>
                    <a:lstStyle/>
                    <a:p>
                      <a:r>
                        <a:rPr lang="en-US" sz="1200" dirty="0" smtClean="0"/>
                        <a:t>Teacher</a:t>
                      </a:r>
                      <a:r>
                        <a:rPr lang="en-US" sz="1200" baseline="0" dirty="0" smtClean="0"/>
                        <a:t> read-aloud, acrostic poem, small group reading, personal narrative</a:t>
                      </a:r>
                      <a:endParaRPr lang="en-US" sz="1200" dirty="0"/>
                    </a:p>
                  </a:txBody>
                  <a:tcPr/>
                </a:tc>
                <a:tc>
                  <a:txBody>
                    <a:bodyPr/>
                    <a:lstStyle/>
                    <a:p>
                      <a:r>
                        <a:rPr lang="en-US" sz="1200" dirty="0" smtClean="0"/>
                        <a:t>Teacher read-aloud, individual reading, personal</a:t>
                      </a:r>
                      <a:r>
                        <a:rPr lang="en-US" sz="1200" baseline="0" dirty="0" smtClean="0"/>
                        <a:t> narrative peer conference</a:t>
                      </a:r>
                      <a:endParaRPr lang="en-US" sz="1200" dirty="0"/>
                    </a:p>
                  </a:txBody>
                  <a:tcPr/>
                </a:tc>
                <a:tc>
                  <a:txBody>
                    <a:bodyPr/>
                    <a:lstStyle/>
                    <a:p>
                      <a:r>
                        <a:rPr lang="en-US" sz="1200" dirty="0" smtClean="0"/>
                        <a:t>Teacher read-aloud, haiku</a:t>
                      </a:r>
                      <a:r>
                        <a:rPr lang="en-US" sz="1200" baseline="0" dirty="0" smtClean="0"/>
                        <a:t> poem, 5 senses writing, presentations of poems</a:t>
                      </a:r>
                      <a:endParaRPr lang="en-US" sz="1200" dirty="0"/>
                    </a:p>
                  </a:txBody>
                  <a:tcPr/>
                </a:tc>
              </a:tr>
              <a:tr h="876888">
                <a:tc>
                  <a:txBody>
                    <a:bodyPr/>
                    <a:lstStyle/>
                    <a:p>
                      <a:r>
                        <a:rPr lang="en-US" sz="1200" dirty="0" smtClean="0"/>
                        <a:t>Math</a:t>
                      </a:r>
                    </a:p>
                    <a:p>
                      <a:endParaRPr lang="en-US" sz="1200" dirty="0"/>
                    </a:p>
                  </a:txBody>
                  <a:tcPr/>
                </a:tc>
                <a:tc>
                  <a:txBody>
                    <a:bodyPr/>
                    <a:lstStyle/>
                    <a:p>
                      <a:r>
                        <a:rPr lang="en-US" sz="1200" dirty="0" smtClean="0"/>
                        <a:t>Adding/subtracting</a:t>
                      </a:r>
                      <a:r>
                        <a:rPr lang="en-US" sz="1200" baseline="0" dirty="0" smtClean="0"/>
                        <a:t> with seeds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Temperature</a:t>
                      </a:r>
                      <a:r>
                        <a:rPr lang="en-US" sz="1200" baseline="0" dirty="0" smtClean="0"/>
                        <a:t> changes and length of fall days activity</a:t>
                      </a:r>
                      <a:endParaRPr lang="en-US" sz="1200" dirty="0" smtClean="0"/>
                    </a:p>
                    <a:p>
                      <a:endParaRPr lang="en-US" sz="1200" dirty="0"/>
                    </a:p>
                  </a:txBody>
                  <a:tcPr/>
                </a:tc>
                <a:tc>
                  <a:txBody>
                    <a:bodyPr/>
                    <a:lstStyle/>
                    <a:p>
                      <a:r>
                        <a:rPr lang="en-US" sz="1200" dirty="0" smtClean="0"/>
                        <a:t>Estimation/prediction</a:t>
                      </a:r>
                      <a:r>
                        <a:rPr lang="en-US" sz="1200" baseline="0" dirty="0" smtClean="0"/>
                        <a:t> activities</a:t>
                      </a:r>
                      <a:endParaRPr lang="en-US" sz="1200" dirty="0"/>
                    </a:p>
                  </a:txBody>
                  <a:tcPr/>
                </a:tc>
                <a:tc>
                  <a:txBody>
                    <a:bodyPr/>
                    <a:lstStyle/>
                    <a:p>
                      <a:r>
                        <a:rPr lang="en-US" sz="1200" dirty="0" smtClean="0"/>
                        <a:t>Bar</a:t>
                      </a:r>
                      <a:r>
                        <a:rPr lang="en-US" sz="1200" baseline="0" dirty="0" smtClean="0"/>
                        <a:t> graph of estimations</a:t>
                      </a:r>
                      <a:endParaRPr lang="en-US" sz="1200" dirty="0"/>
                    </a:p>
                  </a:txBody>
                  <a:tcPr/>
                </a:tc>
                <a:tc>
                  <a:txBody>
                    <a:bodyPr/>
                    <a:lstStyle/>
                    <a:p>
                      <a:r>
                        <a:rPr lang="en-US" sz="1200" dirty="0" smtClean="0"/>
                        <a:t>Dice game</a:t>
                      </a:r>
                      <a:endParaRPr lang="en-US" sz="1200" dirty="0"/>
                    </a:p>
                  </a:txBody>
                  <a:tcPr/>
                </a:tc>
              </a:tr>
              <a:tr h="837389">
                <a:tc>
                  <a:txBody>
                    <a:bodyPr/>
                    <a:lstStyle/>
                    <a:p>
                      <a:r>
                        <a:rPr lang="en-US" sz="1200" dirty="0" smtClean="0"/>
                        <a:t>Art/Music</a:t>
                      </a:r>
                      <a:endParaRPr lang="en-US" sz="1200" dirty="0"/>
                    </a:p>
                  </a:txBody>
                  <a:tcPr/>
                </a:tc>
                <a:tc>
                  <a:txBody>
                    <a:bodyPr/>
                    <a:lstStyle/>
                    <a:p>
                      <a:r>
                        <a:rPr lang="en-US" sz="1200" dirty="0" smtClean="0"/>
                        <a:t>Sing songs about</a:t>
                      </a:r>
                      <a:r>
                        <a:rPr lang="en-US" sz="1200" baseline="0" dirty="0" smtClean="0"/>
                        <a:t> pumpkins</a:t>
                      </a:r>
                      <a:endParaRPr lang="en-US" sz="1200" dirty="0"/>
                    </a:p>
                  </a:txBody>
                  <a:tcPr/>
                </a:tc>
                <a:tc>
                  <a:txBody>
                    <a:bodyPr/>
                    <a:lstStyle/>
                    <a:p>
                      <a:r>
                        <a:rPr lang="en-US" sz="1200" dirty="0" smtClean="0"/>
                        <a:t>“</a:t>
                      </a:r>
                      <a:r>
                        <a:rPr lang="en-US" sz="1200" dirty="0" err="1" smtClean="0"/>
                        <a:t>Spookley</a:t>
                      </a:r>
                      <a:r>
                        <a:rPr lang="en-US" sz="1200" baseline="0" dirty="0" smtClean="0"/>
                        <a:t> the Square Pumpkin”</a:t>
                      </a:r>
                    </a:p>
                    <a:p>
                      <a:r>
                        <a:rPr lang="en-US" sz="1200" baseline="0" dirty="0" smtClean="0"/>
                        <a:t>Paint fall trees</a:t>
                      </a:r>
                      <a:endParaRPr lang="en-US" sz="1200" dirty="0"/>
                    </a:p>
                  </a:txBody>
                  <a:tcPr/>
                </a:tc>
                <a:tc>
                  <a:txBody>
                    <a:bodyPr/>
                    <a:lstStyle/>
                    <a:p>
                      <a:r>
                        <a:rPr lang="en-US" sz="1200" dirty="0" smtClean="0"/>
                        <a:t>Sing songs about the</a:t>
                      </a:r>
                      <a:r>
                        <a:rPr lang="en-US" sz="1200" baseline="0" dirty="0" smtClean="0"/>
                        <a:t> fall season</a:t>
                      </a:r>
                      <a:endParaRPr lang="en-US" sz="1200" dirty="0"/>
                    </a:p>
                  </a:txBody>
                  <a:tcPr/>
                </a:tc>
                <a:tc>
                  <a:txBody>
                    <a:bodyPr/>
                    <a:lstStyle/>
                    <a:p>
                      <a:r>
                        <a:rPr lang="en-US" sz="1200" dirty="0" smtClean="0"/>
                        <a:t>Watercolor</a:t>
                      </a:r>
                      <a:r>
                        <a:rPr lang="en-US" sz="1200" baseline="0" dirty="0" smtClean="0"/>
                        <a:t> painting</a:t>
                      </a:r>
                      <a:endParaRPr lang="en-US" sz="1200" dirty="0"/>
                    </a:p>
                  </a:txBody>
                  <a:tcPr/>
                </a:tc>
                <a:tc>
                  <a:txBody>
                    <a:bodyPr/>
                    <a:lstStyle/>
                    <a:p>
                      <a:r>
                        <a:rPr lang="en-US" sz="1200" dirty="0" smtClean="0"/>
                        <a:t>Carving/painting a pumpkin</a:t>
                      </a:r>
                      <a:endParaRPr lang="en-US" sz="1200" dirty="0"/>
                    </a:p>
                  </a:txBody>
                  <a:tcPr/>
                </a:tc>
              </a:tr>
              <a:tr h="876888">
                <a:tc>
                  <a:txBody>
                    <a:bodyPr/>
                    <a:lstStyle/>
                    <a:p>
                      <a:r>
                        <a:rPr lang="en-US" sz="1200" dirty="0" smtClean="0"/>
                        <a:t>Science</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Plant a pumpkin</a:t>
                      </a:r>
                      <a:r>
                        <a:rPr lang="en-US" sz="1200" baseline="0" dirty="0" smtClean="0"/>
                        <a:t> seed</a:t>
                      </a:r>
                      <a:endParaRPr lang="en-US" sz="1200" dirty="0" smtClean="0"/>
                    </a:p>
                    <a:p>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Watch</a:t>
                      </a:r>
                      <a:r>
                        <a:rPr lang="en-US" sz="1200" baseline="0" dirty="0" smtClean="0"/>
                        <a:t> the weatherman</a:t>
                      </a:r>
                      <a:endParaRPr lang="en-US" sz="1200" dirty="0" smtClean="0"/>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Lifecycle of a pumpkin</a:t>
                      </a:r>
                    </a:p>
                    <a:p>
                      <a:endParaRPr lang="en-US" sz="1200" dirty="0"/>
                    </a:p>
                  </a:txBody>
                  <a:tcPr/>
                </a:tc>
                <a:tc>
                  <a:txBody>
                    <a:bodyPr/>
                    <a:lstStyle/>
                    <a:p>
                      <a:r>
                        <a:rPr lang="en-US" sz="1200" dirty="0" smtClean="0"/>
                        <a:t>Why</a:t>
                      </a:r>
                      <a:r>
                        <a:rPr lang="en-US" sz="1200" baseline="0" dirty="0" smtClean="0"/>
                        <a:t> leaves change color in the fall</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Sensory</a:t>
                      </a:r>
                      <a:r>
                        <a:rPr lang="en-US" sz="1200" baseline="0" dirty="0" smtClean="0"/>
                        <a:t> activity with seeds and leaves</a:t>
                      </a:r>
                      <a:endParaRPr lang="en-US" sz="1200" dirty="0" smtClean="0"/>
                    </a:p>
                    <a:p>
                      <a:endParaRPr lang="en-US" sz="1200" dirty="0"/>
                    </a:p>
                  </a:txBody>
                  <a:tcPr/>
                </a:tc>
              </a:tr>
              <a:tr h="837389">
                <a:tc>
                  <a:txBody>
                    <a:bodyPr/>
                    <a:lstStyle/>
                    <a:p>
                      <a:r>
                        <a:rPr lang="en-US" sz="1200" dirty="0" smtClean="0"/>
                        <a:t>P.E.</a:t>
                      </a:r>
                      <a:endParaRPr lang="en-US" sz="1200" dirty="0"/>
                    </a:p>
                  </a:txBody>
                  <a:tcPr/>
                </a:tc>
                <a:tc>
                  <a:txBody>
                    <a:bodyPr/>
                    <a:lstStyle/>
                    <a:p>
                      <a:r>
                        <a:rPr lang="en-US" sz="1200" dirty="0" smtClean="0"/>
                        <a:t>Proper</a:t>
                      </a:r>
                      <a:r>
                        <a:rPr lang="en-US" sz="1200" baseline="0" dirty="0" smtClean="0"/>
                        <a:t> attire for outside</a:t>
                      </a:r>
                      <a:endParaRPr lang="en-US" sz="1200" dirty="0"/>
                    </a:p>
                  </a:txBody>
                  <a:tcPr/>
                </a:tc>
                <a:tc>
                  <a:txBody>
                    <a:bodyPr/>
                    <a:lstStyle/>
                    <a:p>
                      <a:r>
                        <a:rPr lang="en-US" sz="1200" dirty="0" smtClean="0"/>
                        <a:t>Nature</a:t>
                      </a:r>
                      <a:r>
                        <a:rPr lang="en-US" sz="1200" baseline="0" dirty="0" smtClean="0"/>
                        <a:t> Walk</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Rolling pumpkins</a:t>
                      </a:r>
                      <a:r>
                        <a:rPr lang="en-US" sz="1200" baseline="0" dirty="0" smtClean="0"/>
                        <a:t> and gourds</a:t>
                      </a:r>
                      <a:endParaRPr lang="en-US" sz="1200" dirty="0" smtClean="0"/>
                    </a:p>
                    <a:p>
                      <a:endParaRPr lang="en-US" sz="1200" dirty="0"/>
                    </a:p>
                  </a:txBody>
                  <a:tcPr/>
                </a:tc>
                <a:tc>
                  <a:txBody>
                    <a:bodyPr/>
                    <a:lstStyle/>
                    <a:p>
                      <a:r>
                        <a:rPr lang="en-US" sz="1200" dirty="0" smtClean="0"/>
                        <a:t>“Pumpkin Smash.”</a:t>
                      </a:r>
                      <a:endParaRPr lang="en-US" sz="1200" dirty="0"/>
                    </a:p>
                  </a:txBody>
                  <a:tcPr/>
                </a:tc>
                <a:tc>
                  <a:txBody>
                    <a:bodyPr/>
                    <a:lstStyle/>
                    <a:p>
                      <a:r>
                        <a:rPr lang="en-US" sz="1200" dirty="0" smtClean="0"/>
                        <a:t>Fall</a:t>
                      </a:r>
                      <a:r>
                        <a:rPr lang="en-US" sz="1200" baseline="0" dirty="0" smtClean="0"/>
                        <a:t> sports day </a:t>
                      </a:r>
                      <a:endParaRPr lang="en-US" sz="1200" dirty="0"/>
                    </a:p>
                  </a:txBody>
                  <a:tcPr/>
                </a:tc>
              </a:tr>
              <a:tr h="1173427">
                <a:tc>
                  <a:txBody>
                    <a:bodyPr/>
                    <a:lstStyle/>
                    <a:p>
                      <a:r>
                        <a:rPr lang="en-US" sz="1200" dirty="0" smtClean="0"/>
                        <a:t>Social Studies</a:t>
                      </a:r>
                      <a:endParaRPr lang="en-US" sz="1200" dirty="0"/>
                    </a:p>
                  </a:txBody>
                  <a:tcPr/>
                </a:tc>
                <a:tc>
                  <a:txBody>
                    <a:bodyPr/>
                    <a:lstStyle/>
                    <a:p>
                      <a:r>
                        <a:rPr lang="en-US" sz="1200" dirty="0" smtClean="0"/>
                        <a:t>Weather and time of year</a:t>
                      </a:r>
                      <a:r>
                        <a:rPr lang="en-US" sz="1200" baseline="0" dirty="0" smtClean="0"/>
                        <a:t> for pumpkins</a:t>
                      </a:r>
                      <a:endParaRPr lang="en-US" sz="1200" dirty="0"/>
                    </a:p>
                  </a:txBody>
                  <a:tcPr/>
                </a:tc>
                <a:tc>
                  <a:txBody>
                    <a:bodyPr/>
                    <a:lstStyle/>
                    <a:p>
                      <a:r>
                        <a:rPr lang="en-US" sz="1200" dirty="0" smtClean="0"/>
                        <a:t>Research</a:t>
                      </a:r>
                      <a:r>
                        <a:rPr lang="en-US" sz="1200" baseline="0" dirty="0" smtClean="0"/>
                        <a:t> pumpkin/fall season  facts</a:t>
                      </a:r>
                      <a:endParaRPr lang="en-US" sz="1200" dirty="0"/>
                    </a:p>
                  </a:txBody>
                  <a:tcPr/>
                </a:tc>
                <a:tc>
                  <a:txBody>
                    <a:bodyPr/>
                    <a:lstStyle/>
                    <a:p>
                      <a:r>
                        <a:rPr lang="en-US" sz="1200" dirty="0" smtClean="0"/>
                        <a:t>Daylight</a:t>
                      </a:r>
                      <a:r>
                        <a:rPr lang="en-US" sz="1200" baseline="0" dirty="0" smtClean="0"/>
                        <a:t> savings time</a:t>
                      </a:r>
                      <a:endParaRPr lang="en-US" sz="1200" dirty="0"/>
                    </a:p>
                  </a:txBody>
                  <a:tcPr/>
                </a:tc>
                <a:tc>
                  <a:txBody>
                    <a:bodyPr/>
                    <a:lstStyle/>
                    <a:p>
                      <a:r>
                        <a:rPr lang="en-US" sz="1200" dirty="0" smtClean="0"/>
                        <a:t>Cultural</a:t>
                      </a:r>
                      <a:r>
                        <a:rPr lang="en-US" sz="1200" baseline="0" dirty="0" smtClean="0"/>
                        <a:t> traditions project</a:t>
                      </a:r>
                      <a:endParaRPr lang="en-US" sz="1200" dirty="0"/>
                    </a:p>
                  </a:txBody>
                  <a:tcPr/>
                </a:tc>
                <a:tc>
                  <a:txBody>
                    <a:bodyPr/>
                    <a:lstStyle/>
                    <a:p>
                      <a:r>
                        <a:rPr lang="en-US" sz="1200" dirty="0" smtClean="0"/>
                        <a:t>Facial expression activity</a:t>
                      </a:r>
                      <a:endParaRPr lang="en-US" sz="1200" dirty="0"/>
                    </a:p>
                  </a:txBody>
                  <a:tcPr/>
                </a:tc>
              </a:tr>
            </a:tbl>
          </a:graphicData>
        </a:graphic>
      </p:graphicFrame>
    </p:spTree>
    <p:extLst>
      <p:ext uri="{BB962C8B-B14F-4D97-AF65-F5344CB8AC3E}">
        <p14:creationId xmlns:p14="http://schemas.microsoft.com/office/powerpoint/2010/main" val="132068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Selection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a:t>Non-fiction</a:t>
            </a:r>
          </a:p>
          <a:p>
            <a:r>
              <a:rPr lang="en-US" sz="2400" i="1" dirty="0" smtClean="0"/>
              <a:t>Pumpkin Harvest </a:t>
            </a:r>
            <a:r>
              <a:rPr lang="en-US" sz="2400" dirty="0" smtClean="0"/>
              <a:t>Calvin Harris</a:t>
            </a:r>
          </a:p>
          <a:p>
            <a:r>
              <a:rPr lang="en-US" sz="2400" i="1" dirty="0" smtClean="0"/>
              <a:t>Seed, Sprout, Pumpkin, Pie </a:t>
            </a:r>
            <a:r>
              <a:rPr lang="en-US" sz="2400" dirty="0" smtClean="0"/>
              <a:t>by Jill </a:t>
            </a:r>
            <a:r>
              <a:rPr lang="en-US" sz="2400" dirty="0" err="1" smtClean="0"/>
              <a:t>Esbaum</a:t>
            </a:r>
            <a:r>
              <a:rPr lang="en-US" sz="2400" dirty="0" smtClean="0"/>
              <a:t> </a:t>
            </a:r>
          </a:p>
          <a:p>
            <a:r>
              <a:rPr lang="en-US" sz="2400" i="1" dirty="0" smtClean="0"/>
              <a:t>A Day at the Pumpkin Patch </a:t>
            </a:r>
            <a:r>
              <a:rPr lang="en-US" sz="2400" dirty="0" smtClean="0"/>
              <a:t>by Megan Faulkner and Adam </a:t>
            </a:r>
            <a:r>
              <a:rPr lang="en-US" sz="2400" dirty="0" err="1" smtClean="0"/>
              <a:t>Krawesky</a:t>
            </a:r>
            <a:endParaRPr lang="en-US" sz="2400" dirty="0" smtClean="0"/>
          </a:p>
          <a:p>
            <a:r>
              <a:rPr lang="en-US" sz="2400" i="1" dirty="0" smtClean="0"/>
              <a:t>It’s a Fruit, It’s a Vegetable, It’s a Pumpkin </a:t>
            </a:r>
            <a:r>
              <a:rPr lang="en-US" sz="2400" dirty="0" smtClean="0"/>
              <a:t>by </a:t>
            </a:r>
            <a:r>
              <a:rPr lang="en-US" sz="2400" dirty="0"/>
              <a:t>Allan </a:t>
            </a:r>
            <a:r>
              <a:rPr lang="en-US" sz="2400" dirty="0" smtClean="0"/>
              <a:t>Fowler</a:t>
            </a:r>
          </a:p>
          <a:p>
            <a:r>
              <a:rPr lang="en-US" sz="2400" i="1" dirty="0" smtClean="0"/>
              <a:t>Pumpkin Circle: Story of a Garden </a:t>
            </a:r>
            <a:r>
              <a:rPr lang="en-US" sz="2400" dirty="0" smtClean="0"/>
              <a:t>by George </a:t>
            </a:r>
            <a:r>
              <a:rPr lang="en-US" sz="2400" dirty="0" err="1" smtClean="0"/>
              <a:t>Levenson</a:t>
            </a:r>
            <a:r>
              <a:rPr lang="en-US" sz="2400" dirty="0" smtClean="0"/>
              <a:t> and Shmuel </a:t>
            </a:r>
            <a:r>
              <a:rPr lang="en-US" sz="2400" dirty="0" err="1" smtClean="0"/>
              <a:t>Thaler</a:t>
            </a:r>
            <a:r>
              <a:rPr lang="en-US" sz="2400" dirty="0" smtClean="0"/>
              <a:t>  </a:t>
            </a:r>
          </a:p>
          <a:p>
            <a:r>
              <a:rPr lang="en-US" sz="2400" i="1" dirty="0"/>
              <a:t>Pumpkins in Fall </a:t>
            </a:r>
            <a:r>
              <a:rPr lang="en-US" sz="2400" dirty="0"/>
              <a:t>by Mari  </a:t>
            </a:r>
            <a:r>
              <a:rPr lang="en-US" sz="2400" dirty="0" err="1" smtClean="0"/>
              <a:t>Schuh</a:t>
            </a:r>
            <a:endParaRPr lang="en-US" sz="2400" dirty="0" smtClean="0"/>
          </a:p>
          <a:p>
            <a:r>
              <a:rPr lang="en-US" sz="2400" i="1" dirty="0" smtClean="0"/>
              <a:t>Harvest in Fall </a:t>
            </a:r>
            <a:r>
              <a:rPr lang="en-US" sz="2400" dirty="0" smtClean="0"/>
              <a:t>by Mari </a:t>
            </a:r>
            <a:r>
              <a:rPr lang="en-US" sz="2400" dirty="0" err="1" smtClean="0"/>
              <a:t>Schuh</a:t>
            </a:r>
            <a:endParaRPr lang="en-US" sz="2400" dirty="0" smtClean="0"/>
          </a:p>
          <a:p>
            <a:r>
              <a:rPr lang="en-US" sz="2400" i="1" dirty="0" smtClean="0"/>
              <a:t>Weather in Fall </a:t>
            </a:r>
            <a:r>
              <a:rPr lang="en-US" sz="2400" dirty="0" smtClean="0"/>
              <a:t>by Mari </a:t>
            </a:r>
            <a:r>
              <a:rPr lang="en-US" sz="2400" dirty="0" err="1" smtClean="0"/>
              <a:t>Schuh</a:t>
            </a:r>
            <a:endParaRPr lang="en-US" sz="2400" dirty="0" smtClean="0"/>
          </a:p>
          <a:p>
            <a:r>
              <a:rPr lang="en-US" sz="2400" i="1" dirty="0" smtClean="0"/>
              <a:t>Animals in Fall </a:t>
            </a:r>
            <a:r>
              <a:rPr lang="en-US" sz="2400" dirty="0" smtClean="0"/>
              <a:t>by Mari </a:t>
            </a:r>
            <a:r>
              <a:rPr lang="en-US" sz="2400" dirty="0" err="1" smtClean="0"/>
              <a:t>Schuh</a:t>
            </a:r>
            <a:endParaRPr lang="en-US" sz="2400" dirty="0" smtClean="0"/>
          </a:p>
          <a:p>
            <a:endParaRPr lang="en-US" dirty="0"/>
          </a:p>
          <a:p>
            <a:endParaRPr lang="en-US" dirty="0" smtClean="0"/>
          </a:p>
          <a:p>
            <a:endParaRPr lang="en-US" dirty="0"/>
          </a:p>
          <a:p>
            <a:endParaRPr lang="en-US" dirty="0" smtClean="0"/>
          </a:p>
          <a:p>
            <a:pPr marL="0" indent="0">
              <a:buNone/>
            </a:pPr>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52186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39"/>
            <a:ext cx="9144000" cy="1048514"/>
          </a:xfrm>
        </p:spPr>
        <p:txBody>
          <a:bodyPr/>
          <a:lstStyle/>
          <a:p>
            <a:pPr algn="ctr"/>
            <a:r>
              <a:rPr lang="en-US" dirty="0" smtClean="0"/>
              <a:t>Theme </a:t>
            </a:r>
            <a:r>
              <a:rPr lang="en-US" dirty="0" smtClean="0"/>
              <a:t>Study</a:t>
            </a:r>
            <a:endParaRPr lang="en-US" dirty="0"/>
          </a:p>
        </p:txBody>
      </p:sp>
      <p:sp>
        <p:nvSpPr>
          <p:cNvPr id="3" name="Subtitle 2"/>
          <p:cNvSpPr>
            <a:spLocks noGrp="1"/>
          </p:cNvSpPr>
          <p:nvPr>
            <p:ph type="subTitle" idx="1"/>
          </p:nvPr>
        </p:nvSpPr>
        <p:spPr>
          <a:xfrm>
            <a:off x="381000" y="1188720"/>
            <a:ext cx="8458200" cy="5638800"/>
          </a:xfrm>
        </p:spPr>
        <p:txBody>
          <a:bodyPr>
            <a:normAutofit/>
          </a:bodyPr>
          <a:lstStyle/>
          <a:p>
            <a:pPr marL="457200" indent="-457200" algn="l">
              <a:buFont typeface="Arial" panose="020B0604020202020204" pitchFamily="34" charset="0"/>
              <a:buChar char="•"/>
            </a:pPr>
            <a:r>
              <a:rPr lang="en-US" dirty="0" smtClean="0">
                <a:solidFill>
                  <a:schemeClr val="tx1"/>
                </a:solidFill>
              </a:rPr>
              <a:t>Students will take part in a thematic unit on the fall season with emphasis on pumpkins. This unit will integrate reading and writing with social studies, science, mathematics, art, music, and physical education.</a:t>
            </a:r>
          </a:p>
          <a:p>
            <a:pPr marL="457200" indent="-457200" algn="l">
              <a:buFont typeface="Arial" panose="020B0604020202020204" pitchFamily="34" charset="0"/>
              <a:buChar char="•"/>
            </a:pPr>
            <a:endParaRPr lang="en-US" dirty="0">
              <a:solidFill>
                <a:schemeClr val="tx1"/>
              </a:solidFill>
            </a:endParaRPr>
          </a:p>
          <a:p>
            <a:pPr marL="457200" indent="-457200" algn="l">
              <a:buFont typeface="Arial" panose="020B0604020202020204" pitchFamily="34" charset="0"/>
              <a:buChar char="•"/>
            </a:pPr>
            <a:r>
              <a:rPr lang="en-US" dirty="0" smtClean="0">
                <a:solidFill>
                  <a:schemeClr val="tx1"/>
                </a:solidFill>
              </a:rPr>
              <a:t>Students will gain an understanding of the characteristics of the fall season, pumpkins and the many uses, and deciduous leaves in such ways as life cycles, weather patterns, winter behavior patterns of animals, and holiday traditions. </a:t>
            </a:r>
            <a:endParaRPr lang="en-US" dirty="0">
              <a:solidFill>
                <a:schemeClr val="tx1"/>
              </a:solidFill>
            </a:endParaRPr>
          </a:p>
        </p:txBody>
      </p:sp>
    </p:spTree>
    <p:extLst>
      <p:ext uri="{BB962C8B-B14F-4D97-AF65-F5344CB8AC3E}">
        <p14:creationId xmlns:p14="http://schemas.microsoft.com/office/powerpoint/2010/main" val="97373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standards for Literature Focus Unit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RL.10: Actively engage in group reading activities with purpose and understanding.</a:t>
            </a:r>
          </a:p>
          <a:p>
            <a:r>
              <a:rPr lang="en-US" dirty="0" smtClean="0"/>
              <a:t>RI.1: Ask and answer questions to demonstrate understanding of a text, referring explicitly to the text as the basis for answers.</a:t>
            </a:r>
          </a:p>
          <a:p>
            <a:r>
              <a:rPr lang="en-US" dirty="0" smtClean="0"/>
              <a:t>W.5: With guidance and support from peers and adults, develop and strengthen writing as needed by planning, revising, and editing. </a:t>
            </a:r>
          </a:p>
          <a:p>
            <a:r>
              <a:rPr lang="en-US" dirty="0" smtClean="0"/>
              <a:t>SL.1: Engage effectively in a range of collaborative discussions with diverse partners building on others’ ideas and expressing their own clearly. </a:t>
            </a:r>
            <a:endParaRPr lang="en-US" dirty="0"/>
          </a:p>
        </p:txBody>
      </p:sp>
    </p:spTree>
    <p:extLst>
      <p:ext uri="{BB962C8B-B14F-4D97-AF65-F5344CB8AC3E}">
        <p14:creationId xmlns:p14="http://schemas.microsoft.com/office/powerpoint/2010/main" val="51327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008"/>
            <a:ext cx="7498080" cy="1143000"/>
          </a:xfrm>
        </p:spPr>
        <p:txBody>
          <a:bodyPr/>
          <a:lstStyle/>
          <a:p>
            <a:r>
              <a:rPr lang="en-US" dirty="0" smtClean="0"/>
              <a:t>Language Arts: Reading Activities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Students will read a variety of non fiction and fiction books about pumpkins and the fall season in various settings such as large group, small group, and independently.</a:t>
            </a:r>
          </a:p>
          <a:p>
            <a:r>
              <a:rPr lang="en-US" dirty="0" smtClean="0"/>
              <a:t>Teacher will read aloud selected books from literature selection.</a:t>
            </a:r>
          </a:p>
          <a:p>
            <a:r>
              <a:rPr lang="en-US" dirty="0" smtClean="0"/>
              <a:t>Students will share their poems about pumpkins and the fall season.</a:t>
            </a:r>
          </a:p>
          <a:p>
            <a:r>
              <a:rPr lang="en-US" dirty="0" smtClean="0"/>
              <a:t>Students will identify informational non-fiction text features.</a:t>
            </a:r>
          </a:p>
          <a:p>
            <a:r>
              <a:rPr lang="en-US" dirty="0" smtClean="0"/>
              <a:t>Students will peer-review a partner’s narrative story on pumpkins and the fall season.</a:t>
            </a:r>
          </a:p>
          <a:p>
            <a:endParaRPr lang="en-US" dirty="0" smtClean="0"/>
          </a:p>
          <a:p>
            <a:endParaRPr lang="en-US" dirty="0" smtClean="0"/>
          </a:p>
        </p:txBody>
      </p:sp>
    </p:spTree>
    <p:extLst>
      <p:ext uri="{BB962C8B-B14F-4D97-AF65-F5344CB8AC3E}">
        <p14:creationId xmlns:p14="http://schemas.microsoft.com/office/powerpoint/2010/main" val="229313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Writing Activities</a:t>
            </a:r>
            <a:endParaRPr lang="en-US" dirty="0"/>
          </a:p>
        </p:txBody>
      </p:sp>
      <p:sp>
        <p:nvSpPr>
          <p:cNvPr id="3" name="Content Placeholder 2"/>
          <p:cNvSpPr>
            <a:spLocks noGrp="1"/>
          </p:cNvSpPr>
          <p:nvPr>
            <p:ph idx="1"/>
          </p:nvPr>
        </p:nvSpPr>
        <p:spPr>
          <a:xfrm>
            <a:off x="457200" y="1447800"/>
            <a:ext cx="8229600" cy="4525963"/>
          </a:xfrm>
        </p:spPr>
        <p:txBody>
          <a:bodyPr>
            <a:normAutofit fontScale="85000" lnSpcReduction="10000"/>
          </a:bodyPr>
          <a:lstStyle/>
          <a:p>
            <a:r>
              <a:rPr lang="en-US" dirty="0" smtClean="0"/>
              <a:t>Students will generate a list of pumpkin characteristics within a small group. </a:t>
            </a:r>
          </a:p>
          <a:p>
            <a:r>
              <a:rPr lang="en-US" dirty="0"/>
              <a:t>Students </a:t>
            </a:r>
            <a:r>
              <a:rPr lang="en-US" dirty="0" smtClean="0"/>
              <a:t>will individually </a:t>
            </a:r>
            <a:r>
              <a:rPr lang="en-US" dirty="0"/>
              <a:t>write an </a:t>
            </a:r>
            <a:r>
              <a:rPr lang="en-US" dirty="0" smtClean="0"/>
              <a:t>acrostic and haiku poem </a:t>
            </a:r>
            <a:r>
              <a:rPr lang="en-US" dirty="0"/>
              <a:t>about </a:t>
            </a:r>
            <a:r>
              <a:rPr lang="en-US" dirty="0" smtClean="0"/>
              <a:t>pumpkins or the fall season.</a:t>
            </a:r>
          </a:p>
          <a:p>
            <a:r>
              <a:rPr lang="en-US" dirty="0" smtClean="0"/>
              <a:t>Students will compare and contrast </a:t>
            </a:r>
            <a:r>
              <a:rPr lang="en-US" dirty="0"/>
              <a:t> </a:t>
            </a:r>
            <a:r>
              <a:rPr lang="en-US" dirty="0" smtClean="0"/>
              <a:t>pumpkins and apples using a </a:t>
            </a:r>
            <a:r>
              <a:rPr lang="en-US" dirty="0"/>
              <a:t>V</a:t>
            </a:r>
            <a:r>
              <a:rPr lang="en-US" dirty="0" smtClean="0"/>
              <a:t>enn diagram.</a:t>
            </a:r>
          </a:p>
          <a:p>
            <a:r>
              <a:rPr lang="en-US" dirty="0" smtClean="0"/>
              <a:t>Students will write a personal narrative about an event they remember about a pumpkin or their favorite fall activity.</a:t>
            </a:r>
          </a:p>
          <a:p>
            <a:r>
              <a:rPr lang="en-US" dirty="0" smtClean="0"/>
              <a:t>Students will use their five senses to write about a pumpkin or what they experienced on the nature walk.</a:t>
            </a:r>
          </a:p>
          <a:p>
            <a:pPr marL="0" indent="0">
              <a:buNone/>
            </a:pPr>
            <a:endParaRPr lang="en-US" dirty="0" smtClean="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42715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58"/>
            <a:ext cx="7498080" cy="1143000"/>
          </a:xfrm>
        </p:spPr>
        <p:txBody>
          <a:bodyPr>
            <a:normAutofit fontScale="90000"/>
          </a:bodyPr>
          <a:lstStyle/>
          <a:p>
            <a:r>
              <a:rPr lang="en-US" dirty="0" smtClean="0"/>
              <a:t>Language Arts: Speaking Activities</a:t>
            </a:r>
            <a:endParaRPr lang="en-US" dirty="0"/>
          </a:p>
        </p:txBody>
      </p:sp>
      <p:sp>
        <p:nvSpPr>
          <p:cNvPr id="3" name="Content Placeholder 2"/>
          <p:cNvSpPr>
            <a:spLocks noGrp="1"/>
          </p:cNvSpPr>
          <p:nvPr>
            <p:ph idx="1"/>
          </p:nvPr>
        </p:nvSpPr>
        <p:spPr/>
        <p:txBody>
          <a:bodyPr>
            <a:normAutofit/>
          </a:bodyPr>
          <a:lstStyle/>
          <a:p>
            <a:r>
              <a:rPr lang="en-US" dirty="0" smtClean="0"/>
              <a:t>Students will present haiku and limerick poems to the whole class.</a:t>
            </a:r>
          </a:p>
          <a:p>
            <a:r>
              <a:rPr lang="en-US" dirty="0" smtClean="0"/>
              <a:t>Students will voice their thoughts about pumpkin and fall season characteristics in a small group assignment. </a:t>
            </a:r>
          </a:p>
          <a:p>
            <a:r>
              <a:rPr lang="en-US" dirty="0" smtClean="0"/>
              <a:t>Students will partner read a book from the literature selection.</a:t>
            </a:r>
          </a:p>
          <a:p>
            <a:r>
              <a:rPr lang="en-US" dirty="0" smtClean="0"/>
              <a:t>Students will act out the “Five </a:t>
            </a:r>
            <a:r>
              <a:rPr lang="en-US" dirty="0"/>
              <a:t>L</a:t>
            </a:r>
            <a:r>
              <a:rPr lang="en-US" dirty="0" smtClean="0"/>
              <a:t>ittle </a:t>
            </a:r>
            <a:r>
              <a:rPr lang="en-US" dirty="0"/>
              <a:t>P</a:t>
            </a:r>
            <a:r>
              <a:rPr lang="en-US" dirty="0" smtClean="0"/>
              <a:t>umpkins </a:t>
            </a:r>
            <a:r>
              <a:rPr lang="en-US" dirty="0"/>
              <a:t>s</a:t>
            </a:r>
            <a:r>
              <a:rPr lang="en-US" dirty="0" smtClean="0"/>
              <a:t>itting on a Gate.”</a:t>
            </a:r>
            <a:endParaRPr lang="en-US" dirty="0"/>
          </a:p>
        </p:txBody>
      </p:sp>
    </p:spTree>
    <p:extLst>
      <p:ext uri="{BB962C8B-B14F-4D97-AF65-F5344CB8AC3E}">
        <p14:creationId xmlns:p14="http://schemas.microsoft.com/office/powerpoint/2010/main" val="256838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143000"/>
          </a:xfrm>
        </p:spPr>
        <p:txBody>
          <a:bodyPr>
            <a:normAutofit fontScale="90000"/>
          </a:bodyPr>
          <a:lstStyle/>
          <a:p>
            <a:pPr algn="ctr"/>
            <a:r>
              <a:rPr lang="en-US" dirty="0" smtClean="0"/>
              <a:t>Language Arts: Listening Activities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Students will listen to the teacher read aloud stories about pumpkins and the fall season from the literature selection and provide instructions to activities.</a:t>
            </a:r>
          </a:p>
          <a:p>
            <a:r>
              <a:rPr lang="en-US" dirty="0" smtClean="0"/>
              <a:t>Students will politely listen to peers share their poems about pumpkins and the fall season.</a:t>
            </a:r>
          </a:p>
          <a:p>
            <a:r>
              <a:rPr lang="en-US" dirty="0" smtClean="0"/>
              <a:t>Students will politely listen to classmates as they offer insight on characteristics of pumpkins and the fall season.</a:t>
            </a:r>
          </a:p>
          <a:p>
            <a:r>
              <a:rPr lang="en-US" dirty="0" smtClean="0"/>
              <a:t>Students will listen to songs about pumpkins and the fall season: “5 little pumpkins sitting on a fence,” “Pumpkin Song,” and Harvest Time.”</a:t>
            </a:r>
          </a:p>
          <a:p>
            <a:r>
              <a:rPr lang="en-US" dirty="0" smtClean="0"/>
              <a:t>Students will listen to audio books about pumpkins and the fall season.</a:t>
            </a:r>
          </a:p>
          <a:p>
            <a:r>
              <a:rPr lang="en-US" dirty="0" smtClean="0"/>
              <a:t>Students will listen to the weatherman give a forecast of the fall weather.</a:t>
            </a:r>
          </a:p>
        </p:txBody>
      </p:sp>
    </p:spTree>
    <p:extLst>
      <p:ext uri="{BB962C8B-B14F-4D97-AF65-F5344CB8AC3E}">
        <p14:creationId xmlns:p14="http://schemas.microsoft.com/office/powerpoint/2010/main" val="3526866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771</TotalTime>
  <Words>1950</Words>
  <Application>Microsoft Office PowerPoint</Application>
  <PresentationFormat>On-screen Show (4:3)</PresentationFormat>
  <Paragraphs>230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Pumpkins</vt:lpstr>
      <vt:lpstr>Literature Selection</vt:lpstr>
      <vt:lpstr>Literature Selection</vt:lpstr>
      <vt:lpstr>Theme Study</vt:lpstr>
      <vt:lpstr>Reading standards for Literature Focus Unit</vt:lpstr>
      <vt:lpstr>Language Arts: Reading Activities</vt:lpstr>
      <vt:lpstr>Language Arts: Writing Activities</vt:lpstr>
      <vt:lpstr>Language Arts: Speaking Activities</vt:lpstr>
      <vt:lpstr>Language Arts: Listening Activities</vt:lpstr>
      <vt:lpstr>Language Arts: Viewing Activities</vt:lpstr>
      <vt:lpstr>Language Arts: Visually Representing Activities</vt:lpstr>
      <vt:lpstr>Science Activities</vt:lpstr>
      <vt:lpstr>Mathematics Activities</vt:lpstr>
      <vt:lpstr>Social Studies Activities</vt:lpstr>
      <vt:lpstr>Music and Art Activities</vt:lpstr>
      <vt:lpstr>Physical Education Activities</vt:lpstr>
      <vt:lpstr>Technology</vt:lpstr>
      <vt:lpstr>Language Arts Strategies</vt:lpstr>
      <vt:lpstr>Grouping Patterns</vt:lpstr>
      <vt:lpstr>Assessments </vt:lpstr>
      <vt:lpstr>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Senses</dc:title>
  <dc:creator>Morgan</dc:creator>
  <cp:lastModifiedBy>Morgan</cp:lastModifiedBy>
  <cp:revision>63</cp:revision>
  <dcterms:created xsi:type="dcterms:W3CDTF">2014-09-14T18:45:42Z</dcterms:created>
  <dcterms:modified xsi:type="dcterms:W3CDTF">2014-12-11T21:54:28Z</dcterms:modified>
</cp:coreProperties>
</file>